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1127" r:id="rId2"/>
    <p:sldId id="257" r:id="rId3"/>
    <p:sldId id="258" r:id="rId4"/>
    <p:sldId id="259" r:id="rId5"/>
    <p:sldId id="260" r:id="rId6"/>
    <p:sldId id="261" r:id="rId7"/>
    <p:sldId id="262" r:id="rId8"/>
    <p:sldId id="725" r:id="rId9"/>
    <p:sldId id="726" r:id="rId10"/>
    <p:sldId id="263" r:id="rId11"/>
    <p:sldId id="415" r:id="rId12"/>
    <p:sldId id="1128" r:id="rId13"/>
    <p:sldId id="1129" r:id="rId14"/>
    <p:sldId id="1130" r:id="rId15"/>
    <p:sldId id="264" r:id="rId16"/>
    <p:sldId id="1131" r:id="rId17"/>
    <p:sldId id="1132" r:id="rId18"/>
    <p:sldId id="1133" r:id="rId19"/>
    <p:sldId id="1134" r:id="rId20"/>
    <p:sldId id="298" r:id="rId21"/>
    <p:sldId id="301" r:id="rId22"/>
    <p:sldId id="859" r:id="rId23"/>
    <p:sldId id="823" r:id="rId24"/>
    <p:sldId id="968" r:id="rId25"/>
    <p:sldId id="899" r:id="rId26"/>
    <p:sldId id="864" r:id="rId27"/>
    <p:sldId id="862" r:id="rId28"/>
    <p:sldId id="932" r:id="rId29"/>
    <p:sldId id="917" r:id="rId30"/>
    <p:sldId id="901" r:id="rId31"/>
    <p:sldId id="827" r:id="rId32"/>
    <p:sldId id="798" r:id="rId33"/>
    <p:sldId id="833" r:id="rId34"/>
    <p:sldId id="768" r:id="rId35"/>
    <p:sldId id="734" r:id="rId36"/>
    <p:sldId id="770" r:id="rId37"/>
    <p:sldId id="1135" r:id="rId38"/>
    <p:sldId id="1136" r:id="rId39"/>
    <p:sldId id="273" r:id="rId40"/>
    <p:sldId id="462" r:id="rId41"/>
    <p:sldId id="464" r:id="rId42"/>
    <p:sldId id="403" r:id="rId43"/>
    <p:sldId id="468" r:id="rId44"/>
    <p:sldId id="412" r:id="rId45"/>
    <p:sldId id="478" r:id="rId46"/>
    <p:sldId id="493" r:id="rId47"/>
    <p:sldId id="482" r:id="rId48"/>
    <p:sldId id="447" r:id="rId49"/>
    <p:sldId id="1140" r:id="rId50"/>
    <p:sldId id="471" r:id="rId51"/>
    <p:sldId id="505" r:id="rId52"/>
    <p:sldId id="507" r:id="rId53"/>
    <p:sldId id="508" r:id="rId54"/>
    <p:sldId id="1137" r:id="rId55"/>
    <p:sldId id="509" r:id="rId56"/>
    <p:sldId id="1138" r:id="rId57"/>
    <p:sldId id="1139" r:id="rId58"/>
    <p:sldId id="523" r:id="rId59"/>
    <p:sldId id="533" r:id="rId60"/>
    <p:sldId id="534" r:id="rId61"/>
    <p:sldId id="538" r:id="rId62"/>
    <p:sldId id="540" r:id="rId63"/>
    <p:sldId id="541" r:id="rId64"/>
    <p:sldId id="542" r:id="rId65"/>
    <p:sldId id="597" r:id="rId66"/>
    <p:sldId id="1143" r:id="rId67"/>
    <p:sldId id="1144" r:id="rId68"/>
    <p:sldId id="545" r:id="rId69"/>
    <p:sldId id="550" r:id="rId70"/>
    <p:sldId id="554" r:id="rId71"/>
    <p:sldId id="595" r:id="rId72"/>
    <p:sldId id="1142" r:id="rId73"/>
    <p:sldId id="596" r:id="rId74"/>
    <p:sldId id="1141" r:id="rId75"/>
    <p:sldId id="1145" r:id="rId76"/>
    <p:sldId id="605" r:id="rId7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89"/>
  </p:normalViewPr>
  <p:slideViewPr>
    <p:cSldViewPr>
      <p:cViewPr>
        <p:scale>
          <a:sx n="150" d="100"/>
          <a:sy n="150" d="100"/>
        </p:scale>
        <p:origin x="474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C8207-820A-4B13-BFB0-2E4C5DDD4E12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923BC-11CA-4C23-9310-B3DC73D17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52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C5C8CD-CAB8-4102-B063-8B47C9972B31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947" y="4343798"/>
            <a:ext cx="5030107" cy="411360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33349-D359-4266-B5EB-D9E9D644218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31036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33349-D359-4266-B5EB-D9E9D644218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8299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3400"/>
            <a:ext cx="3548063" cy="26606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43275" y="533400"/>
            <a:ext cx="3548063" cy="26606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2725" y="533400"/>
            <a:ext cx="4729163" cy="2660650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MDP chance node represents uncertainty about what might happen based on (</a:t>
            </a:r>
            <a:r>
              <a:rPr lang="en-US" dirty="0" err="1">
                <a:ea typeface="ＭＳ Ｐゴシック" pitchFamily="34" charset="-128"/>
              </a:rPr>
              <a:t>s,a</a:t>
            </a:r>
            <a:r>
              <a:rPr lang="en-US" dirty="0">
                <a:ea typeface="ＭＳ Ｐゴシック" pitchFamily="34" charset="-128"/>
              </a:rPr>
              <a:t>)  [as opposed to being a random adversary]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Q-state (</a:t>
            </a:r>
            <a:r>
              <a:rPr lang="en-US" dirty="0" err="1">
                <a:ea typeface="ＭＳ Ｐゴシック" pitchFamily="34" charset="-128"/>
              </a:rPr>
              <a:t>s,a</a:t>
            </a:r>
            <a:r>
              <a:rPr lang="en-US" dirty="0">
                <a:ea typeface="ＭＳ Ｐゴシック" pitchFamily="34" charset="-128"/>
              </a:rPr>
              <a:t>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Inflation; really there is (1-gamma) prob of dying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4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3400"/>
            <a:ext cx="3548063" cy="266065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Interesting: running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, if having to truncate the search, then not losing much; e.g.,  less then \</a:t>
            </a:r>
            <a:r>
              <a:rPr lang="en-US" dirty="0" err="1">
                <a:ea typeface="ＭＳ Ｐゴシック" pitchFamily="34" charset="-128"/>
              </a:rPr>
              <a:t>gamma^d</a:t>
            </a:r>
            <a:r>
              <a:rPr lang="en-US" dirty="0">
                <a:ea typeface="ＭＳ Ｐゴシック" pitchFamily="34" charset="-128"/>
              </a:rPr>
              <a:t> / (1-\gamma)</a:t>
            </a:r>
          </a:p>
          <a:p>
            <a:endParaRPr lang="en-US" dirty="0">
              <a:ea typeface="ＭＳ Ｐゴシック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ＭＳ Ｐゴシック" pitchFamily="34" charset="-128"/>
              </a:rPr>
              <a:t>Augment q states with another option: instant death! 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板书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33349-D359-4266-B5EB-D9E9D644218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98479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α</a:t>
            </a:r>
            <a:r>
              <a:rPr lang="zh-CN" altLang="en-US" dirty="0"/>
              <a:t>是学习率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V(B)=(1-α)*V(B)+α*(</a:t>
            </a:r>
            <a:r>
              <a:rPr lang="en-US" altLang="zh-CN" dirty="0" err="1"/>
              <a:t>r+γ</a:t>
            </a:r>
            <a:r>
              <a:rPr lang="zh-CN" altLang="en-US" dirty="0"/>
              <a:t>*</a:t>
            </a:r>
            <a:r>
              <a:rPr lang="en-US" altLang="zh-CN" dirty="0"/>
              <a:t>V(C))</a:t>
            </a:r>
            <a:br>
              <a:rPr lang="en-US" altLang="zh-CN" dirty="0"/>
            </a:br>
            <a:r>
              <a:rPr lang="en-US" altLang="zh-CN" baseline="0" dirty="0"/>
              <a:t>    =(1-1/2)*0+1/2*(-2+1*0)</a:t>
            </a:r>
            <a:br>
              <a:rPr lang="en-US" altLang="zh-CN" baseline="0" dirty="0"/>
            </a:br>
            <a:r>
              <a:rPr lang="en-US" altLang="zh-CN" baseline="0" dirty="0"/>
              <a:t>    =-1</a:t>
            </a:r>
            <a:br>
              <a:rPr lang="en-US" altLang="zh-CN" baseline="0" dirty="0"/>
            </a:br>
            <a:r>
              <a:rPr lang="en-US" altLang="zh-CN" dirty="0"/>
              <a:t>V(C)=(1-α)*V(C)+α*(</a:t>
            </a:r>
            <a:r>
              <a:rPr lang="en-US" altLang="zh-CN" dirty="0" err="1"/>
              <a:t>r+γ</a:t>
            </a:r>
            <a:r>
              <a:rPr lang="zh-CN" altLang="en-US" dirty="0"/>
              <a:t>*</a:t>
            </a:r>
            <a:r>
              <a:rPr lang="en-US" altLang="zh-CN" dirty="0"/>
              <a:t>V(D))</a:t>
            </a:r>
            <a:br>
              <a:rPr lang="en-US" altLang="zh-CN" dirty="0"/>
            </a:br>
            <a:r>
              <a:rPr lang="en-US" altLang="zh-CN" baseline="0" dirty="0"/>
              <a:t>    =(1-1/2)*0+1/2*(-2+1*8)</a:t>
            </a:r>
            <a:br>
              <a:rPr lang="en-US" altLang="zh-CN" baseline="0" dirty="0"/>
            </a:br>
            <a:r>
              <a:rPr lang="en-US" altLang="zh-CN" baseline="0" dirty="0"/>
              <a:t>    =3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709930" y="4861442"/>
            <a:ext cx="5679440" cy="4605576"/>
          </a:xfrm>
          <a:prstGeom prst="rect">
            <a:avLst/>
          </a:prstGeom>
        </p:spPr>
        <p:txBody>
          <a:bodyPr spcFirstLastPara="1" wrap="square" lIns="96500" tIns="48250" rIns="96500" bIns="482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9228" y="767597"/>
            <a:ext cx="4660845" cy="383797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endParaRPr lang="en-US" dirty="0"/>
          </a:p>
          <a:p>
            <a:r>
              <a:rPr lang="en-US" dirty="0"/>
              <a:t>Draw network</a:t>
            </a:r>
          </a:p>
          <a:p>
            <a:r>
              <a:rPr lang="en-US" dirty="0"/>
              <a:t>Specify</a:t>
            </a:r>
            <a:r>
              <a:rPr lang="en-US" baseline="0" dirty="0"/>
              <a:t> the CPTs</a:t>
            </a:r>
          </a:p>
          <a:p>
            <a:r>
              <a:rPr lang="en-US" baseline="0" dirty="0"/>
              <a:t>Then query, e.g., Mary Calls --- not something we specified, inference computed this for us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+e) = ?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Independence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>
              <a:sym typeface="Wingdings"/>
            </a:endParaRPr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+m) = ?</a:t>
            </a: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baseline="0" dirty="0">
                <a:sym typeface="Wingdings"/>
              </a:rPr>
              <a:t>Show explaining away</a:t>
            </a: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23BC-11CA-4C23-9310-B3DC73D1740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707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E71FF5-1E58-4BF1-A395-323151E69486}" type="slidenum">
              <a:rPr lang="en-US" smtClean="0">
                <a:latin typeface="Arial" charset="0"/>
              </a:rPr>
              <a:pPr/>
              <a:t>69</a:t>
            </a:fld>
            <a:endParaRPr lang="en-US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22B99-28F2-4D87-B7C4-40B6EACE65D0}" type="slidenum">
              <a:rPr lang="en-US" altLang="zh-CN" smtClean="0"/>
              <a:pPr/>
              <a:t>76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33349-D359-4266-B5EB-D9E9D644218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4416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33349-D359-4266-B5EB-D9E9D644218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6772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33349-D359-4266-B5EB-D9E9D644218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7028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33349-D359-4266-B5EB-D9E9D644218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5834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33349-D359-4266-B5EB-D9E9D644218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21231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33349-D359-4266-B5EB-D9E9D644218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434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33349-D359-4266-B5EB-D9E9D644218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2240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F2859-D935-49D2-87B1-1B7097EEBAF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3534A-2485-4ECE-ADDA-5216205BB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w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5.xml"/><Relationship Id="rId7" Type="http://schemas.openxmlformats.org/officeDocument/2006/relationships/image" Target="../media/image2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8.xml"/><Relationship Id="rId7" Type="http://schemas.openxmlformats.org/officeDocument/2006/relationships/image" Target="../media/image2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tags" Target="../tags/tag11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3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5" Type="http://schemas.openxmlformats.org/officeDocument/2006/relationships/tags" Target="../tags/tag13.xml"/><Relationship Id="rId10" Type="http://schemas.openxmlformats.org/officeDocument/2006/relationships/image" Target="../media/image33.png"/><Relationship Id="rId4" Type="http://schemas.openxmlformats.org/officeDocument/2006/relationships/tags" Target="../tags/tag12.xml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6.xml"/><Relationship Id="rId7" Type="http://schemas.openxmlformats.org/officeDocument/2006/relationships/image" Target="../media/image40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19.xml"/><Relationship Id="rId7" Type="http://schemas.openxmlformats.org/officeDocument/2006/relationships/image" Target="../media/image4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5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28.xml"/><Relationship Id="rId7" Type="http://schemas.openxmlformats.org/officeDocument/2006/relationships/image" Target="../media/image52.png"/><Relationship Id="rId12" Type="http://schemas.openxmlformats.org/officeDocument/2006/relationships/image" Target="../media/image51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1.bin"/><Relationship Id="rId5" Type="http://schemas.openxmlformats.org/officeDocument/2006/relationships/tags" Target="../tags/tag30.xml"/><Relationship Id="rId10" Type="http://schemas.openxmlformats.org/officeDocument/2006/relationships/image" Target="../media/image50.png"/><Relationship Id="rId4" Type="http://schemas.openxmlformats.org/officeDocument/2006/relationships/tags" Target="../tags/tag29.xml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34.xml"/><Relationship Id="rId7" Type="http://schemas.openxmlformats.org/officeDocument/2006/relationships/image" Target="../media/image6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62.jpe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66.png"/><Relationship Id="rId4" Type="http://schemas.openxmlformats.org/officeDocument/2006/relationships/tags" Target="../tags/tag35.xml"/><Relationship Id="rId9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7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42.xml"/><Relationship Id="rId7" Type="http://schemas.openxmlformats.org/officeDocument/2006/relationships/image" Target="../media/image91.png"/><Relationship Id="rId2" Type="http://schemas.openxmlformats.org/officeDocument/2006/relationships/tags" Target="../tags/tag4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0.png"/><Relationship Id="rId11" Type="http://schemas.openxmlformats.org/officeDocument/2006/relationships/image" Target="../media/image89.wmf"/><Relationship Id="rId5" Type="http://schemas.openxmlformats.org/officeDocument/2006/relationships/notesSlide" Target="../notesSlides/notesSlide26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8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5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571612"/>
            <a:ext cx="8572560" cy="4389437"/>
          </a:xfrm>
        </p:spPr>
        <p:txBody>
          <a:bodyPr/>
          <a:lstStyle/>
          <a:p>
            <a:r>
              <a:rPr lang="en-US" sz="3200" b="1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、你对人工智能定义的理解？</a:t>
            </a:r>
          </a:p>
          <a:p>
            <a:r>
              <a:rPr lang="en-US" sz="3200" b="1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、解释什么是图灵测试？</a:t>
            </a:r>
          </a:p>
          <a:p>
            <a:r>
              <a:rPr lang="en-US" sz="3200" b="1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、简述人工智能的三大学派及其研究方法。</a:t>
            </a:r>
            <a:endParaRPr lang="en-US" altLang="zh-CN" sz="32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04A3-64D1-4489-BEE3-AAD04699F0EF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7937CD-F696-42A8-A74A-75F25F37CB18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100" name="文本框 99"/>
          <p:cNvSpPr txBox="1"/>
          <p:nvPr/>
        </p:nvSpPr>
        <p:spPr>
          <a:xfrm>
            <a:off x="755610" y="199553"/>
            <a:ext cx="7632779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3600" b="1" dirty="0">
                <a:solidFill>
                  <a:srgbClr val="000000"/>
                </a:solidFill>
                <a:latin typeface="等线 Light" panose="02010600030101010101" charset="-122"/>
                <a:ea typeface="宋体" panose="02010600030101010101" pitchFamily="2" charset="-122"/>
              </a:rPr>
              <a:t>2</a:t>
            </a:r>
            <a:r>
              <a:rPr lang="en-US" sz="3600" b="1" dirty="0">
                <a:solidFill>
                  <a:srgbClr val="000000"/>
                </a:solidFill>
                <a:latin typeface="等线 Light" panose="02010600030101010101" charset="-122"/>
                <a:ea typeface="宋体" panose="02010600030101010101" pitchFamily="2" charset="-122"/>
                <a:cs typeface="+mj-cs" charset="0"/>
              </a:rPr>
              <a:t>. </a:t>
            </a:r>
            <a:r>
              <a:rPr lang="zh-CN" sz="3600" b="1" dirty="0">
                <a:solidFill>
                  <a:srgbClr val="000000"/>
                </a:solidFill>
                <a:ea typeface="宋体" panose="02010600030101010101" pitchFamily="2" charset="-122"/>
              </a:rPr>
              <a:t>请用</a:t>
            </a:r>
            <a:r>
              <a:rPr lang="en-US" sz="3600" b="1" dirty="0">
                <a:solidFill>
                  <a:srgbClr val="000000"/>
                </a:solidFill>
                <a:latin typeface="等线 Light" panose="02010600030101010101" charset="-122"/>
                <a:ea typeface="宋体" panose="02010600030101010101" pitchFamily="2" charset="-122"/>
              </a:rPr>
              <a:t>α-β</a:t>
            </a:r>
            <a:r>
              <a:rPr lang="zh-CN" sz="3600" b="1" dirty="0">
                <a:solidFill>
                  <a:srgbClr val="000000"/>
                </a:solidFill>
                <a:ea typeface="宋体" panose="02010600030101010101" pitchFamily="2" charset="-122"/>
              </a:rPr>
              <a:t>剪枝算法进行剪枝，给出根节点的数值</a:t>
            </a:r>
            <a:endParaRPr lang="zh-CN" altLang="en-US" sz="3600" dirty="0"/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66983" y="1621952"/>
            <a:ext cx="2896870" cy="560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899795" y="2565400"/>
            <a:ext cx="6915785" cy="3335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395605" y="3069272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05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5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31595" y="4725670"/>
            <a:ext cx="277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46910" y="396176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3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84120" y="4725670"/>
            <a:ext cx="298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2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844165" y="324485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3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707765" y="396176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15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275965" y="4725670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15</a:t>
            </a:r>
            <a:endParaRPr lang="zh-CN" altLang="en-US"/>
          </a:p>
        </p:txBody>
      </p:sp>
      <p:sp>
        <p:nvSpPr>
          <p:cNvPr id="21" name="乘号 20"/>
          <p:cNvSpPr/>
          <p:nvPr/>
        </p:nvSpPr>
        <p:spPr>
          <a:xfrm>
            <a:off x="3966210" y="4437380"/>
            <a:ext cx="431800" cy="28829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400800" y="324421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3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723890" y="396176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3</a:t>
            </a:r>
            <a:endParaRPr lang="zh-CN" altLang="en-US"/>
          </a:p>
        </p:txBody>
      </p:sp>
      <p:sp>
        <p:nvSpPr>
          <p:cNvPr id="26" name="乘号 25"/>
          <p:cNvSpPr/>
          <p:nvPr/>
        </p:nvSpPr>
        <p:spPr>
          <a:xfrm>
            <a:off x="6660515" y="3673475"/>
            <a:ext cx="431800" cy="28829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乘号 26"/>
          <p:cNvSpPr/>
          <p:nvPr/>
        </p:nvSpPr>
        <p:spPr>
          <a:xfrm>
            <a:off x="5436235" y="5157470"/>
            <a:ext cx="431800" cy="28829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400800" y="324485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ym typeface="+mn-ea"/>
              </a:rPr>
              <a:t>3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335270" y="472503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2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2A17CF-1417-4E71-B22C-D154E055982D}"/>
              </a:ext>
            </a:extLst>
          </p:cNvPr>
          <p:cNvSpPr txBox="1"/>
          <p:nvPr/>
        </p:nvSpPr>
        <p:spPr>
          <a:xfrm>
            <a:off x="6156176" y="471805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ym typeface="+mn-ea"/>
              </a:rPr>
              <a:t>3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135D04-52A8-4D8A-ADB1-27EF0FA6D4DF}"/>
              </a:ext>
            </a:extLst>
          </p:cNvPr>
          <p:cNvSpPr txBox="1"/>
          <p:nvPr/>
        </p:nvSpPr>
        <p:spPr>
          <a:xfrm>
            <a:off x="4644008" y="263220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ym typeface="+mn-ea"/>
              </a:rPr>
              <a:t>3</a:t>
            </a:r>
            <a:endParaRPr lang="zh-CN" altLang="en-US" dirty="0"/>
          </a:p>
        </p:txBody>
      </p:sp>
      <p:sp>
        <p:nvSpPr>
          <p:cNvPr id="28" name="乘号 27">
            <a:extLst>
              <a:ext uri="{FF2B5EF4-FFF2-40B4-BE49-F238E27FC236}">
                <a16:creationId xmlns:a16="http://schemas.microsoft.com/office/drawing/2014/main" id="{A460334B-A818-4F53-ADD5-BD8105010B83}"/>
              </a:ext>
            </a:extLst>
          </p:cNvPr>
          <p:cNvSpPr/>
          <p:nvPr/>
        </p:nvSpPr>
        <p:spPr>
          <a:xfrm>
            <a:off x="2566670" y="5165407"/>
            <a:ext cx="431800" cy="28829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620688"/>
            <a:ext cx="8220456" cy="994172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</a:rPr>
              <a:t>作业：用归结演绎推理的方法证明下列问题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052" y="2226469"/>
            <a:ext cx="8211312" cy="326350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5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、</a:t>
            </a: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“</a:t>
            </a:r>
            <a:r>
              <a:rPr lang="zh-CN" altLang="en-US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快乐学生”问题</a:t>
            </a:r>
          </a:p>
          <a:p>
            <a:pPr>
              <a:lnSpc>
                <a:spcPct val="115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      假设：任何通过计算机考试并获奖的人都是快乐的，任何肯学习或幸运的人都可以通过所有考试，张不肯学习但他是幸运的，任何幸运的人都能获奖。</a:t>
            </a:r>
          </a:p>
          <a:p>
            <a:pPr>
              <a:lnSpc>
                <a:spcPct val="115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      求证：张是快乐的。</a:t>
            </a:r>
            <a:endParaRPr lang="en-US" altLang="zh-CN" b="1" dirty="0">
              <a:solidFill>
                <a:srgbClr val="0000CC"/>
              </a:solidFill>
              <a:latin typeface="Times New Roman" pitchFamily="18" charset="0"/>
              <a:ea typeface="仿宋_GB2312" pitchFamily="49" charset="-122"/>
            </a:endParaRPr>
          </a:p>
          <a:p>
            <a:pPr>
              <a:lnSpc>
                <a:spcPct val="115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b="1" dirty="0">
              <a:solidFill>
                <a:srgbClr val="0000CC"/>
              </a:solidFill>
              <a:latin typeface="Times New Roman" pitchFamily="18" charset="0"/>
              <a:ea typeface="仿宋_GB2312" pitchFamily="49" charset="-122"/>
            </a:endParaRPr>
          </a:p>
          <a:p>
            <a:pPr>
              <a:lnSpc>
                <a:spcPct val="115000"/>
              </a:lnSpc>
              <a:spcBef>
                <a:spcPct val="15000"/>
              </a:spcBef>
            </a:pP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、</a:t>
            </a: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“</a:t>
            </a:r>
            <a:r>
              <a:rPr lang="zh-CN" altLang="en-US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激动人心的生活”问题</a:t>
            </a:r>
          </a:p>
          <a:p>
            <a:pPr>
              <a:lnSpc>
                <a:spcPct val="115000"/>
              </a:lnSpc>
              <a:spcBef>
                <a:spcPct val="15000"/>
              </a:spcBef>
            </a:pPr>
            <a:r>
              <a:rPr lang="zh-CN" altLang="en-US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     假设：所有不贫穷并且聪明的人都是快乐的，那些看书的人是聪明的。李明能看书且不贫穷，快乐的人过着激动人心的生活。</a:t>
            </a:r>
          </a:p>
          <a:p>
            <a:pPr>
              <a:lnSpc>
                <a:spcPct val="115000"/>
              </a:lnSpc>
              <a:spcBef>
                <a:spcPct val="15000"/>
              </a:spcBef>
            </a:pPr>
            <a:r>
              <a:rPr lang="zh-CN" altLang="en-US" b="1" dirty="0">
                <a:solidFill>
                  <a:srgbClr val="0000CC"/>
                </a:solidFill>
                <a:latin typeface="Times New Roman" pitchFamily="18" charset="0"/>
                <a:ea typeface="仿宋_GB2312" pitchFamily="49" charset="-122"/>
              </a:rPr>
              <a:t>     求证：李明过着激动人心的生活。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B31D5-4F28-467C-B72E-8E31914F2AC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4355" y="360601"/>
            <a:ext cx="8775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339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归结演绎推理的经典例子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仿宋_GB231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2998" y="1374299"/>
            <a:ext cx="80599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9497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    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快乐学生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问题</a:t>
            </a:r>
          </a:p>
          <a:p>
            <a:pPr marL="0" marR="63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    假设：任何通过计算机考试并获奖的人都是快乐的，任何肯学习或幸运的人都可以通过所有考试，张不肯学习但他是幸运的，任何幸运的人都能获奖。</a:t>
            </a:r>
          </a:p>
          <a:p>
            <a:pPr marL="0" marR="979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    求证：张是快乐的。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A4001F"/>
              </a:solidFill>
              <a:effectLst/>
              <a:uLnTx/>
              <a:uFillTx/>
              <a:latin typeface="等线" panose="020F0502020204030204"/>
              <a:ea typeface="仿宋_GB2312" panose="02010609030101010101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解：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先定义谓词：</a:t>
            </a:r>
          </a:p>
          <a:p>
            <a:pPr marL="0" marR="788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Pass(x, y) 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可以通过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考试</a:t>
            </a:r>
          </a:p>
          <a:p>
            <a:pPr marL="0" marR="854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Win(x, prize) 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能获得奖励</a:t>
            </a:r>
          </a:p>
          <a:p>
            <a:pPr marL="0" marR="934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Study(x) 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肯学习</a:t>
            </a:r>
          </a:p>
          <a:p>
            <a:pPr marL="0" marR="898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Happy(x) 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是快乐的</a:t>
            </a:r>
          </a:p>
          <a:p>
            <a:pPr marL="0" marR="895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Lucky(x) 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是幸运的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07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B31D5-4F28-467C-B72E-8E31914F2AC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7539" y="346295"/>
            <a:ext cx="8775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339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归结演绎推理的经典例子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仿宋_GB231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5187" y="1089165"/>
            <a:ext cx="80599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903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再将问题用谓词表示如下：</a:t>
            </a:r>
          </a:p>
          <a:p>
            <a:pPr marL="0" marR="571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“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任何通过计算机考试并获奖的人都是快乐的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4277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+mn-cs"/>
              </a:rPr>
              <a:t>x)(Pass(x, computer)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∧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Win(x, prize)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→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Happy(x))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541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“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任何肯学习或幸运的人都可以通过所有考试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541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+mn-cs"/>
              </a:rPr>
              <a:t>x)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+mn-cs"/>
              </a:rPr>
              <a:t>y) (Study(x)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Lucky(x)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→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Pass(x, y))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863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“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张不肯学习但他是幸运的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769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	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Study(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zhang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∧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Lucky(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zhang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903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“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任何幸运的人都能获奖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7707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+mn-cs"/>
              </a:rPr>
              <a:t>x) (Lucky(x)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→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Win(x, prize))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903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	</a:t>
            </a:r>
          </a:p>
          <a:p>
            <a:pPr marL="0" marR="903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结论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“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张是快乐的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的否定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	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Happy(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zhang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90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B31D5-4F28-467C-B72E-8E31914F2AC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4355" y="1088477"/>
            <a:ext cx="8775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339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归结演绎推理的经典例子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仿宋_GB231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5229" y="2170713"/>
            <a:ext cx="80599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747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将上述谓词公式转化为子句集如下：</a:t>
            </a:r>
          </a:p>
          <a:p>
            <a:pPr marL="0" marR="439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(1)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Pass(x, computer)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Win(x, prize)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Happy(x)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908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(2) </a:t>
            </a:r>
            <a:r>
              <a:rPr kumimoji="0" lang="es-E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es-E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Study(y)</a:t>
            </a:r>
            <a:r>
              <a:rPr kumimoji="0" lang="es-E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∨</a:t>
            </a:r>
            <a:r>
              <a:rPr kumimoji="0" lang="es-E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Pass(y, z)</a:t>
            </a:r>
            <a:endParaRPr kumimoji="0" lang="es-E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892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</a:t>
            </a:r>
            <a:r>
              <a:rPr kumimoji="0" lang="pl-PL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(3) </a:t>
            </a:r>
            <a:r>
              <a:rPr kumimoji="0" lang="pl-PL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pl-PL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Lucky(u)</a:t>
            </a:r>
            <a:r>
              <a:rPr kumimoji="0" lang="pl-PL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∨</a:t>
            </a:r>
            <a:r>
              <a:rPr kumimoji="0" lang="pl-PL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Pass(u, v)</a:t>
            </a:r>
            <a:endParaRPr kumimoji="0" lang="pl-PL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(4)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Study(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zhang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(5) Lucky(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zhang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8147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(6) </a:t>
            </a:r>
            <a:r>
              <a:rPr kumimoji="0" lang="pl-PL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pl-PL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Lucky(w)</a:t>
            </a:r>
            <a:r>
              <a:rPr kumimoji="0" lang="pl-PL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∨</a:t>
            </a:r>
            <a:r>
              <a:rPr kumimoji="0" lang="pl-PL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Win(w, prize)</a:t>
            </a:r>
            <a:endParaRPr kumimoji="0" lang="pl-PL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7327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(7)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Happy(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zhang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结论的否定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)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40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B31D5-4F28-467C-B72E-8E31914F2AC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4355" y="476672"/>
            <a:ext cx="8775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339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归结演绎推理的经典例子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仿宋_GB231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714"/>
          <a:stretch/>
        </p:blipFill>
        <p:spPr>
          <a:xfrm>
            <a:off x="1320316" y="1430677"/>
            <a:ext cx="6134993" cy="52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0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B31D5-4F28-467C-B72E-8E31914F2AC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350" y="328443"/>
            <a:ext cx="8775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339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归结演绎推理的经典例子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仿宋_GB231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2998" y="1374300"/>
            <a:ext cx="805999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788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    </a:t>
            </a:r>
          </a:p>
          <a:p>
            <a:pPr marL="0" marR="819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30031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    例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63003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激动人心的生活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问题</a:t>
            </a:r>
          </a:p>
          <a:p>
            <a:pPr marL="0" marR="53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    假设：所有不贫穷并且聪明的人都是快乐的，那些看书的人是聪明的。李明能看书且不贫穷，快乐的人过着激动人心的生活。</a:t>
            </a:r>
          </a:p>
          <a:p>
            <a:pPr marL="0" marR="7377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    求证：李明过着激动人心的生活。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30031"/>
              </a:solidFill>
              <a:effectLst/>
              <a:uLnTx/>
              <a:uFillTx/>
              <a:latin typeface="仿宋_GB2312" panose="02010609030101010101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30031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30031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解：先定义谓词：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	Poor(x) 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是贫穷的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	Smart(x) 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是聪明的</a:t>
            </a:r>
          </a:p>
          <a:p>
            <a:pPr marL="0" marR="948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	Happy(x) 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是快乐的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	Read(x) 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能看书</a:t>
            </a:r>
          </a:p>
          <a:p>
            <a:pPr marL="0" marR="7007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	Exciting(x) 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仿宋_GB2312" panose="02010609030101010101"/>
                <a:ea typeface="等线" panose="02010600030101010101" pitchFamily="2" charset="-122"/>
                <a:cs typeface="+mn-cs"/>
              </a:rPr>
              <a:t>过着激动人心的生活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31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B31D5-4F28-467C-B72E-8E31914F2AC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350" y="511508"/>
            <a:ext cx="8775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339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归结演绎推理的经典例子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仿宋_GB231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2998" y="1374299"/>
            <a:ext cx="805999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908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30031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再将问题用谓词表示如下：</a:t>
            </a:r>
          </a:p>
          <a:p>
            <a:pPr marL="0" marR="657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“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所有不贫穷并且聪明的人都是快乐的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617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+mn-cs"/>
              </a:rPr>
              <a:t>x)((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Poor(x)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∧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Smart(x))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→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Happy(x))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909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“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那些看书的人是聪明的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849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</a:t>
            </a:r>
            <a:r>
              <a:rPr kumimoji="0" lang="es-E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∀</a:t>
            </a:r>
            <a:r>
              <a:rPr kumimoji="0" lang="es-E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+mn-cs"/>
              </a:rPr>
              <a:t>y) (Read(y) </a:t>
            </a:r>
            <a:r>
              <a:rPr kumimoji="0" lang="es-E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→</a:t>
            </a:r>
            <a:r>
              <a:rPr kumimoji="0" lang="es-E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Smart(y))</a:t>
            </a:r>
            <a:endParaRPr kumimoji="0" lang="es-E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949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李明能看书且不贫穷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768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Read(Liming)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Poor(Liming)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788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“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快乐的人过着激动人心的生活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814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+mn-cs"/>
              </a:rPr>
              <a:t>z) (Happy(z)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→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Exciting(z))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6675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目标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“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李明过着激动人心的生活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的否定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	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Exciting(Liming)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24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B31D5-4F28-467C-B72E-8E31914F2AC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350" y="620688"/>
            <a:ext cx="8775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339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归结演绎推理的经典例子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仿宋_GB231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2998" y="1914308"/>
            <a:ext cx="80599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719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将上述谓词公式转化为子句集如下：</a:t>
            </a:r>
          </a:p>
          <a:p>
            <a:pPr marL="0" marR="702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(1) Poor(x)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Smart(x)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Happy(x)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8977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(2) </a:t>
            </a:r>
            <a:r>
              <a:rPr kumimoji="0" lang="es-E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es-E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Read(y)</a:t>
            </a:r>
            <a:r>
              <a:rPr kumimoji="0" lang="es-E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∨</a:t>
            </a:r>
            <a:r>
              <a:rPr kumimoji="0" lang="es-E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Smart(y)</a:t>
            </a:r>
            <a:endParaRPr kumimoji="0" lang="es-E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(3) Read(Liming)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(4)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Poor(Liming)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8402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</a:t>
            </a:r>
            <a:r>
              <a:rPr kumimoji="0" lang="pl-PL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(5) </a:t>
            </a:r>
            <a:r>
              <a:rPr kumimoji="0" lang="pl-PL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pl-PL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Happy(z)</a:t>
            </a:r>
            <a:r>
              <a:rPr kumimoji="0" lang="pl-PL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∨</a:t>
            </a:r>
            <a:r>
              <a:rPr kumimoji="0" lang="pl-PL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Exciting(z)</a:t>
            </a:r>
            <a:endParaRPr kumimoji="0" lang="pl-PL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/>
              <a:cs typeface="+mn-cs"/>
            </a:endParaRPr>
          </a:p>
          <a:p>
            <a:pPr marL="0" marR="6960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	(6)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Exciting(Liming) 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结论的否定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/>
                <a:cs typeface="+mn-cs"/>
              </a:rPr>
              <a:t>)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69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B31D5-4F28-467C-B72E-8E31914F2AC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4355" y="548680"/>
            <a:ext cx="8775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339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仿宋_GB2312" panose="02010609030101010101"/>
                <a:cs typeface="+mn-cs"/>
              </a:rPr>
              <a:t>归结演绎推理的经典例子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仿宋_GB231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024" y="1436636"/>
            <a:ext cx="6111938" cy="528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6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sz="3600" b="1" dirty="0"/>
              <a:t>1.</a:t>
            </a:r>
            <a:r>
              <a:rPr lang="zh-CN" altLang="en-US" sz="3600" b="1" dirty="0"/>
              <a:t>用</a:t>
            </a:r>
            <a:r>
              <a:rPr lang="en-US" altLang="zh-CN" sz="3600" b="1" dirty="0"/>
              <a:t>5</a:t>
            </a:r>
            <a:r>
              <a:rPr lang="zh-CN" altLang="en-US" sz="3600" b="1" dirty="0"/>
              <a:t>种搜索方法</a:t>
            </a:r>
            <a:r>
              <a:rPr lang="en" altLang="zh-CN" sz="3600" b="1" dirty="0"/>
              <a:t>DFS</a:t>
            </a:r>
            <a:r>
              <a:rPr lang="zh-CN" altLang="en" sz="3600" b="1" dirty="0"/>
              <a:t>、</a:t>
            </a:r>
            <a:r>
              <a:rPr lang="en" altLang="zh-CN" sz="3600" b="1" dirty="0"/>
              <a:t>BFS</a:t>
            </a:r>
            <a:r>
              <a:rPr lang="zh-CN" altLang="en" sz="3600" b="1" dirty="0"/>
              <a:t>、</a:t>
            </a:r>
            <a:r>
              <a:rPr lang="en" altLang="zh-CN" sz="3600" b="1" dirty="0"/>
              <a:t>UCS</a:t>
            </a:r>
            <a:r>
              <a:rPr lang="zh-CN" altLang="en" sz="3600" b="1" dirty="0"/>
              <a:t>、</a:t>
            </a:r>
            <a:r>
              <a:rPr lang="en" altLang="zh-CN" sz="3600" b="1" dirty="0"/>
              <a:t>Greedy</a:t>
            </a:r>
            <a:r>
              <a:rPr lang="zh-CN" altLang="en" sz="3600" b="1" dirty="0"/>
              <a:t>、</a:t>
            </a:r>
            <a:r>
              <a:rPr lang="en" altLang="zh-CN" sz="3600" b="1" dirty="0"/>
              <a:t>A*</a:t>
            </a:r>
            <a:r>
              <a:rPr lang="zh-CN" altLang="en-US" sz="3600" b="1" dirty="0"/>
              <a:t>分别求解从</a:t>
            </a:r>
            <a:r>
              <a:rPr lang="en" altLang="zh-CN" sz="3600" b="1" dirty="0"/>
              <a:t>A</a:t>
            </a:r>
            <a:r>
              <a:rPr lang="zh-CN" altLang="en-US" sz="3600" b="1" dirty="0"/>
              <a:t>到</a:t>
            </a:r>
            <a:r>
              <a:rPr lang="en" altLang="zh-CN" sz="3600" b="1" dirty="0"/>
              <a:t>E</a:t>
            </a:r>
            <a:r>
              <a:rPr lang="zh-CN" altLang="en-US" sz="3600" b="1" dirty="0"/>
              <a:t>的搜索路径</a:t>
            </a:r>
            <a:r>
              <a:rPr lang="en-US" altLang="zh-CN" sz="3600" b="1" dirty="0"/>
              <a:t>(</a:t>
            </a:r>
            <a:r>
              <a:rPr lang="zh-CN" altLang="en-US" sz="3600" b="1" dirty="0"/>
              <a:t>访问过的节点不再访问</a:t>
            </a:r>
            <a:r>
              <a:rPr lang="en-US" altLang="zh-CN" sz="3600" b="1" dirty="0"/>
              <a:t>)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7937CD-F696-42A8-A74A-75F25F37CB18}" type="slidenum">
              <a:rPr lang="en-US" altLang="zh-CN" smtClean="0"/>
              <a:t>2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771081"/>
            <a:ext cx="6286544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B2D98E-F42A-490D-B283-714E06880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7" y="5285749"/>
            <a:ext cx="9144000" cy="15353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D31B31D5-4F28-467C-B72E-8E31914F2AC7}" type="slidenum">
              <a:rPr lang="en-US" altLang="zh-CN"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pPr defTabSz="685800">
                <a:defRPr/>
              </a:pPr>
              <a:t>20</a:t>
            </a:fld>
            <a:endParaRPr lang="en-US" altLang="zh-CN" sz="900" dirty="0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407" y="1316294"/>
            <a:ext cx="8460954" cy="4719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9088" defTabSz="685800">
              <a:spcBef>
                <a:spcPts val="450"/>
              </a:spcBef>
              <a:spcAft>
                <a:spcPts val="450"/>
              </a:spcAft>
              <a:defRPr/>
            </a:pPr>
            <a:r>
              <a:rPr lang="zh-CN" altLang="en-US" b="1" dirty="0">
                <a:solidFill>
                  <a:srgbClr val="CC0000"/>
                </a:solidFill>
                <a:latin typeface="楷体_GB2312" panose="02010609030101010101"/>
                <a:ea typeface="等线" panose="02010600030101010101" pitchFamily="2" charset="-122"/>
              </a:rPr>
              <a:t>置换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可简单的理解为是在一个谓词公式中用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置换项去替换变量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。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defRPr/>
            </a:pPr>
            <a:r>
              <a:rPr lang="zh-CN" altLang="en-US" b="1" dirty="0">
                <a:solidFill>
                  <a:srgbClr val="FF0000"/>
                </a:solidFill>
                <a:latin typeface="等线" panose="020F0502020204030204"/>
                <a:ea typeface="楷体_GB2312" panose="02010609030101010101"/>
              </a:rPr>
              <a:t>    定义</a:t>
            </a:r>
            <a:r>
              <a:rPr lang="en-US" altLang="zh-CN" b="1" dirty="0">
                <a:solidFill>
                  <a:srgbClr val="FF0000"/>
                </a:solidFill>
                <a:latin typeface="等线" panose="020F0502020204030204"/>
                <a:ea typeface="楷体_GB2312" panose="02010609030101010101"/>
              </a:rPr>
              <a:t>7 </a:t>
            </a:r>
            <a:r>
              <a:rPr lang="en-US" altLang="zh-CN" b="1" dirty="0">
                <a:solidFill>
                  <a:srgbClr val="63003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置换是形如</a:t>
            </a:r>
          </a:p>
          <a:p>
            <a:pPr marR="71715" defTabSz="685800">
              <a:spcBef>
                <a:spcPts val="450"/>
              </a:spcBef>
              <a:spcAft>
                <a:spcPts val="450"/>
              </a:spcAft>
              <a:defRPr/>
            </a:pPr>
            <a:r>
              <a:rPr lang="fr-FR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				{t</a:t>
            </a:r>
            <a:r>
              <a:rPr lang="fr-FR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1 </a:t>
            </a:r>
            <a:r>
              <a:rPr lang="fr-FR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/x</a:t>
            </a:r>
            <a:r>
              <a:rPr lang="fr-FR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1 </a:t>
            </a:r>
            <a:r>
              <a:rPr lang="fr-FR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,t</a:t>
            </a:r>
            <a:r>
              <a:rPr lang="fr-FR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2 </a:t>
            </a:r>
            <a:r>
              <a:rPr lang="fr-FR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/x</a:t>
            </a:r>
            <a:r>
              <a:rPr lang="fr-FR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2 </a:t>
            </a:r>
            <a:r>
              <a:rPr lang="fr-FR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,…,t</a:t>
            </a:r>
            <a:r>
              <a:rPr lang="fr-FR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 </a:t>
            </a:r>
            <a:r>
              <a:rPr lang="fr-FR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/x</a:t>
            </a:r>
            <a:r>
              <a:rPr lang="fr-FR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 </a:t>
            </a:r>
            <a:r>
              <a:rPr lang="fr-FR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}</a:t>
            </a:r>
          </a:p>
          <a:p>
            <a:pPr marR="3450" defTabSz="685800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的有限集合。其中，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1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,t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2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,…,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</a:t>
            </a:r>
            <a:r>
              <a:rPr lang="en-US" altLang="zh-CN" sz="1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是项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；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x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1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,x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2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,…,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x</a:t>
            </a:r>
            <a:r>
              <a:rPr lang="en-US" altLang="zh-CN" sz="1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是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互不相同的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变元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；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</a:t>
            </a:r>
            <a:r>
              <a:rPr lang="en-US" altLang="zh-CN" sz="1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/x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 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表示用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</a:t>
            </a:r>
            <a:r>
              <a:rPr lang="en-US" altLang="zh-CN" sz="1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替换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x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 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。要求：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</a:t>
            </a:r>
            <a:r>
              <a:rPr lang="en-US" altLang="zh-CN" sz="1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与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x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 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不能相同，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x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 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不能循环地出现在另一个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</a:t>
            </a:r>
            <a:r>
              <a:rPr lang="en-US" altLang="zh-CN" sz="1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中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。</a:t>
            </a:r>
          </a:p>
          <a:p>
            <a:pPr marR="53040" defTabSz="685800">
              <a:spcBef>
                <a:spcPts val="450"/>
              </a:spcBef>
              <a:spcAft>
                <a:spcPts val="450"/>
              </a:spcAft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    例如，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{a/x, c/y, f(b)/z} 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是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一个置换。</a:t>
            </a:r>
          </a:p>
          <a:p>
            <a:pPr marR="8438" defTabSz="685800">
              <a:spcBef>
                <a:spcPts val="450"/>
              </a:spcBef>
              <a:spcAft>
                <a:spcPts val="450"/>
              </a:spcAft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    但       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{g(z)/x, f(x)/z}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/>
                <a:ea typeface="等线" panose="02010600030101010101" pitchFamily="2" charset="-122"/>
              </a:rPr>
              <a:t>不是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一个置换。</a:t>
            </a:r>
            <a:endParaRPr lang="en-US" altLang="zh-CN" b="1" dirty="0">
              <a:solidFill>
                <a:srgbClr val="0000CC"/>
              </a:solidFill>
              <a:latin typeface="楷体_GB2312" panose="02010609030101010101"/>
              <a:ea typeface="等线" panose="02010600030101010101" pitchFamily="2" charset="-122"/>
            </a:endParaRPr>
          </a:p>
          <a:p>
            <a:pPr marR="8438" defTabSz="685800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defRPr/>
            </a:pPr>
            <a:r>
              <a:rPr lang="en-US" altLang="zh-CN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    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原因是它在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x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与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z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之间出现了循环置换现象。即当用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g(z)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置换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x,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用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f(g(z))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置换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z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时，既没有消去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x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，也没有消去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z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。</a:t>
            </a:r>
          </a:p>
          <a:p>
            <a:pPr marR="5888" defTabSz="685800">
              <a:spcBef>
                <a:spcPts val="450"/>
              </a:spcBef>
              <a:spcAft>
                <a:spcPts val="450"/>
              </a:spcAft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    若改为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{g(a)/x, f(x)/z}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即可，原因是用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g(a)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置换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x 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，用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f(g(a))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置换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z 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，则消去了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x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z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。</a:t>
            </a:r>
          </a:p>
          <a:p>
            <a:pPr marR="26663" defTabSz="685800">
              <a:spcBef>
                <a:spcPts val="450"/>
              </a:spcBef>
              <a:spcAft>
                <a:spcPts val="450"/>
              </a:spcAft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通常，置换是用希腊字母</a:t>
            </a:r>
            <a:r>
              <a:rPr lang="en-US" altLang="zh-CN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θ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、</a:t>
            </a:r>
            <a:r>
              <a:rPr lang="en-US" altLang="zh-CN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σ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、</a:t>
            </a:r>
            <a:r>
              <a:rPr lang="en-US" altLang="zh-CN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α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、</a:t>
            </a:r>
            <a:r>
              <a:rPr lang="en-US" altLang="zh-CN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λ</a:t>
            </a:r>
            <a:r>
              <a:rPr lang="zh-CN" altLang="en-US" b="1" dirty="0">
                <a:solidFill>
                  <a:srgbClr val="0000CC"/>
                </a:solidFill>
                <a:latin typeface="楷体_GB2312" panose="02010609030101010101"/>
                <a:ea typeface="等线" panose="02010600030101010101" pitchFamily="2" charset="-122"/>
              </a:rPr>
              <a:t>等来表示的。</a:t>
            </a:r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310235" y="876256"/>
            <a:ext cx="6172200" cy="48696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r>
              <a:rPr lang="en-US" altLang="zh-CN" sz="21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3.3.2</a:t>
            </a:r>
            <a:r>
              <a:rPr lang="zh-CN" altLang="en-US" sz="21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置换与合一</a:t>
            </a:r>
          </a:p>
        </p:txBody>
      </p:sp>
    </p:spTree>
    <p:extLst>
      <p:ext uri="{BB962C8B-B14F-4D97-AF65-F5344CB8AC3E}">
        <p14:creationId xmlns:p14="http://schemas.microsoft.com/office/powerpoint/2010/main" val="353502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fld id="{D31B31D5-4F28-467C-B72E-8E31914F2AC7}" type="slidenum">
              <a:rPr lang="en-US" altLang="zh-CN"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pPr defTabSz="685800">
                <a:defRPr/>
              </a:pPr>
              <a:t>21</a:t>
            </a:fld>
            <a:endParaRPr lang="en-US" altLang="zh-CN" sz="900" dirty="0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8424" y="1517133"/>
            <a:ext cx="8377085" cy="3787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2100" b="1" dirty="0">
                <a:solidFill>
                  <a:srgbClr val="CC0000"/>
                </a:solidFill>
                <a:latin typeface="等线" panose="020F0502020204030204"/>
                <a:ea typeface="楷体_GB2312" panose="02010609030101010101"/>
              </a:rPr>
              <a:t>   合一</a:t>
            </a:r>
          </a:p>
          <a:p>
            <a:pPr marR="16815" defTabSz="685800">
              <a:defRPr/>
            </a:pPr>
            <a:r>
              <a:rPr lang="zh-CN" altLang="en-US" b="1" dirty="0">
                <a:solidFill>
                  <a:srgbClr val="0000CC"/>
                </a:solidFill>
                <a:latin typeface="等线" panose="020F0502020204030204"/>
                <a:ea typeface="楷体_GB2312" panose="02010609030101010101"/>
              </a:rPr>
              <a:t>    可理解为是寻找相对变量的置换，使两个或多个谓词公式一致。</a:t>
            </a:r>
            <a:endParaRPr lang="en-US" altLang="zh-CN" b="1" dirty="0">
              <a:solidFill>
                <a:srgbClr val="006300"/>
              </a:solidFill>
              <a:latin typeface="等线" panose="020F0502020204030204"/>
              <a:ea typeface="楷体_GB2312" panose="02010609030101010101"/>
            </a:endParaRPr>
          </a:p>
          <a:p>
            <a:pPr marR="8288" defTabSz="685800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等线" panose="020F0502020204030204"/>
                <a:ea typeface="楷体_GB2312" panose="02010609030101010101"/>
              </a:rPr>
              <a:t>    定义</a:t>
            </a:r>
            <a:r>
              <a:rPr lang="en-US" altLang="zh-CN" sz="2100" b="1" dirty="0">
                <a:solidFill>
                  <a:srgbClr val="FF0000"/>
                </a:solidFill>
                <a:latin typeface="等线" panose="020F0502020204030204"/>
                <a:ea typeface="楷体_GB2312" panose="02010609030101010101"/>
              </a:rPr>
              <a:t>9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设有公式集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F={F</a:t>
            </a:r>
            <a:r>
              <a:rPr lang="en-US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1 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, F</a:t>
            </a:r>
            <a:r>
              <a:rPr lang="en-US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2 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,…,</a:t>
            </a:r>
            <a:r>
              <a:rPr lang="en-US" altLang="zh-CN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F</a:t>
            </a:r>
            <a:r>
              <a:rPr lang="en-US" altLang="zh-CN" sz="12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n</a:t>
            </a:r>
            <a:r>
              <a:rPr lang="en-US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 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}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，若存在一个置换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θ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，可使</a:t>
            </a:r>
          </a:p>
          <a:p>
            <a:pPr marR="56453" defTabSz="685800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			F</a:t>
            </a:r>
            <a:r>
              <a:rPr lang="en-US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1</a:t>
            </a:r>
            <a:r>
              <a:rPr lang="el-GR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θ=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F</a:t>
            </a:r>
            <a:r>
              <a:rPr lang="en-US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2</a:t>
            </a:r>
            <a:r>
              <a:rPr lang="el-GR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θ=…=</a:t>
            </a:r>
            <a:r>
              <a:rPr lang="en-US" altLang="zh-CN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F</a:t>
            </a:r>
            <a:r>
              <a:rPr lang="en-US" altLang="zh-CN" sz="12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n</a:t>
            </a:r>
            <a:r>
              <a:rPr lang="el-GR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θ</a:t>
            </a:r>
            <a:r>
              <a:rPr lang="zh-CN" altLang="el-GR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，</a:t>
            </a:r>
          </a:p>
          <a:p>
            <a:pPr marR="29288" defTabSz="685800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等线" panose="020F0502020204030204"/>
                <a:ea typeface="楷体_GB2312" panose="02010609030101010101"/>
              </a:rPr>
              <a:t>    则称</a:t>
            </a:r>
            <a:r>
              <a:rPr lang="en-US" altLang="zh-CN" b="1" dirty="0">
                <a:solidFill>
                  <a:srgbClr val="0000CC"/>
                </a:solidFill>
                <a:latin typeface="等线" panose="020F0502020204030204"/>
                <a:ea typeface="楷体_GB2312" panose="02010609030101010101"/>
              </a:rPr>
              <a:t>θ</a:t>
            </a:r>
            <a:r>
              <a:rPr lang="zh-CN" altLang="en-US" b="1" dirty="0">
                <a:solidFill>
                  <a:srgbClr val="0000CC"/>
                </a:solidFill>
                <a:latin typeface="等线" panose="020F0502020204030204"/>
                <a:ea typeface="楷体_GB2312" panose="02010609030101010101"/>
              </a:rPr>
              <a:t>是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F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的一个合一。称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F</a:t>
            </a:r>
            <a:r>
              <a:rPr lang="en-US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1 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,F</a:t>
            </a:r>
            <a:r>
              <a:rPr lang="en-US" altLang="zh-CN" sz="12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2 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,…,</a:t>
            </a:r>
            <a:r>
              <a:rPr lang="en-US" altLang="zh-CN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F</a:t>
            </a:r>
            <a:r>
              <a:rPr lang="en-US" altLang="zh-CN" sz="12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n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是可合一的。</a:t>
            </a:r>
          </a:p>
          <a:p>
            <a:pPr marR="24015" defTabSz="685800">
              <a:lnSpc>
                <a:spcPct val="150000"/>
              </a:lnSpc>
              <a:defRPr/>
            </a:pPr>
            <a:endParaRPr lang="en-US" altLang="zh-CN" b="1" dirty="0">
              <a:solidFill>
                <a:srgbClr val="006300"/>
              </a:solidFill>
              <a:latin typeface="等线" panose="020F0502020204030204"/>
              <a:ea typeface="楷体_GB2312" panose="02010609030101010101"/>
            </a:endParaRPr>
          </a:p>
          <a:p>
            <a:pPr marR="24015" defTabSz="685800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6300"/>
                </a:solidFill>
                <a:latin typeface="等线" panose="020F0502020204030204"/>
                <a:ea typeface="楷体_GB2312" panose="02010609030101010101"/>
              </a:rPr>
              <a:t>    </a:t>
            </a:r>
            <a:r>
              <a:rPr lang="zh-CN" altLang="en-US" b="1" dirty="0">
                <a:solidFill>
                  <a:srgbClr val="006300"/>
                </a:solidFill>
                <a:latin typeface="等线" panose="020F0502020204030204"/>
                <a:ea typeface="楷体_GB2312" panose="02010609030101010101"/>
              </a:rPr>
              <a:t>例如，</a:t>
            </a:r>
            <a:r>
              <a:rPr lang="zh-CN" altLang="en-US" b="1" dirty="0">
                <a:solidFill>
                  <a:srgbClr val="0000CC"/>
                </a:solidFill>
                <a:latin typeface="等线" panose="020F0502020204030204"/>
                <a:ea typeface="楷体_GB2312" panose="02010609030101010101"/>
              </a:rPr>
              <a:t>设有公式集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F={P(x, y, f(y)), P(a, g(x), z)}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，则</a:t>
            </a:r>
          </a:p>
          <a:p>
            <a:pPr marR="56940" defTabSz="685800">
              <a:lnSpc>
                <a:spcPct val="150000"/>
              </a:lnSpc>
              <a:defRPr/>
            </a:pPr>
            <a:r>
              <a:rPr lang="es-ES" altLang="zh-CN" b="1" dirty="0">
                <a:solidFill>
                  <a:srgbClr val="0000CC"/>
                </a:solidFill>
                <a:latin typeface="等线" panose="020F0502020204030204"/>
                <a:ea typeface="楷体_GB2312" panose="02010609030101010101"/>
              </a:rPr>
              <a:t>			λ</a:t>
            </a:r>
            <a:r>
              <a:rPr lang="es-E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/>
              </a:rPr>
              <a:t>={a/x, g(a)/y, f(g(a))/z}</a:t>
            </a:r>
          </a:p>
          <a:p>
            <a:pPr defTabSz="685800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等线" panose="020F0502020204030204"/>
                <a:ea typeface="楷体_GB2312" panose="02010609030101010101"/>
              </a:rPr>
              <a:t>    是它的一个合一。</a:t>
            </a:r>
            <a:endParaRPr lang="zh-CN" altLang="en-US" b="1" dirty="0">
              <a:solidFill>
                <a:srgbClr val="0000CC"/>
              </a:solidFill>
              <a:latin typeface="Times New Roman" panose="02020603050405020304" pitchFamily="18" charset="0"/>
              <a:ea typeface="楷体_GB2312" panose="02010609030101010101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1563" y="5392259"/>
            <a:ext cx="4626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b="1" dirty="0">
                <a:solidFill>
                  <a:srgbClr val="0000CC"/>
                </a:solidFill>
                <a:latin typeface="等线" panose="020F0502020204030204"/>
                <a:ea typeface="楷体_GB2312" panose="02010609030101010101"/>
              </a:rPr>
              <a:t>一般情况下</a:t>
            </a:r>
            <a:r>
              <a:rPr lang="en-US" altLang="zh-CN" b="1" dirty="0">
                <a:solidFill>
                  <a:srgbClr val="0000CC"/>
                </a:solidFill>
                <a:latin typeface="等线" panose="020F0502020204030204"/>
                <a:ea typeface="楷体_GB2312" panose="02010609030101010101"/>
              </a:rPr>
              <a:t>,</a:t>
            </a:r>
            <a:r>
              <a:rPr lang="zh-CN" altLang="en-US" b="1" dirty="0">
                <a:solidFill>
                  <a:srgbClr val="0000CC"/>
                </a:solidFill>
                <a:latin typeface="等线" panose="020F0502020204030204"/>
                <a:ea typeface="楷体_GB2312" panose="02010609030101010101"/>
              </a:rPr>
              <a:t>一个公式集的合一不是惟一的。</a:t>
            </a:r>
          </a:p>
        </p:txBody>
      </p:sp>
      <p:sp>
        <p:nvSpPr>
          <p:cNvPr id="10" name="Rectangle 2"/>
          <p:cNvSpPr txBox="1">
            <a:spLocks/>
          </p:cNvSpPr>
          <p:nvPr/>
        </p:nvSpPr>
        <p:spPr>
          <a:xfrm>
            <a:off x="274344" y="964428"/>
            <a:ext cx="6172200" cy="48696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r>
              <a:rPr lang="en-US" altLang="zh-CN" sz="21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3.3.2</a:t>
            </a:r>
            <a:r>
              <a:rPr lang="zh-CN" altLang="en-US" sz="21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置换与合一</a:t>
            </a:r>
          </a:p>
        </p:txBody>
      </p:sp>
    </p:spTree>
    <p:extLst>
      <p:ext uri="{BB962C8B-B14F-4D97-AF65-F5344CB8AC3E}">
        <p14:creationId xmlns:p14="http://schemas.microsoft.com/office/powerpoint/2010/main" val="29011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171450" y="1977628"/>
            <a:ext cx="4914900" cy="3394472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1800" b="1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1500" b="1" dirty="0">
                <a:ea typeface="ＭＳ Ｐゴシック" pitchFamily="34" charset="-128"/>
              </a:rPr>
              <a:t>A </a:t>
            </a:r>
            <a:r>
              <a:rPr lang="en-US" sz="1500" b="1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1500" b="1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1500" b="1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1500" b="1" dirty="0">
                <a:ea typeface="ＭＳ Ｐゴシック" pitchFamily="34" charset="-128"/>
              </a:rPr>
              <a:t>A </a:t>
            </a:r>
            <a:r>
              <a:rPr lang="en-US" sz="1500" b="1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1500" b="1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1500" b="1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1500" b="1" dirty="0">
                <a:ea typeface="ＭＳ Ｐゴシック" pitchFamily="34" charset="-128"/>
              </a:rPr>
              <a:t>A </a:t>
            </a:r>
            <a:r>
              <a:rPr lang="en-US" sz="1500" b="1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1500" b="1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1500" b="1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350" b="1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350" b="1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350" b="1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1500" b="1" dirty="0">
                <a:ea typeface="ＭＳ Ｐゴシック" pitchFamily="34" charset="-128"/>
              </a:rPr>
              <a:t>A </a:t>
            </a:r>
            <a:r>
              <a:rPr lang="en-US" sz="1500" b="1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1500" b="1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350" b="1" dirty="0">
                <a:ea typeface="ＭＳ Ｐゴシック" pitchFamily="34" charset="-128"/>
              </a:rPr>
              <a:t>Sometimes just R(s) or R(s</a:t>
            </a:r>
            <a:r>
              <a:rPr lang="en-US" altLang="ja-JP" sz="1350" b="1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1500" b="1" dirty="0">
                <a:ea typeface="ＭＳ Ｐゴシック" pitchFamily="34" charset="-128"/>
              </a:rPr>
              <a:t>A </a:t>
            </a:r>
            <a:r>
              <a:rPr lang="en-US" sz="1500" b="1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1500" b="1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1500" b="1" dirty="0">
                <a:ea typeface="ＭＳ Ｐゴシック" pitchFamily="34" charset="-128"/>
              </a:rPr>
              <a:t>Maybe a </a:t>
            </a:r>
            <a:r>
              <a:rPr lang="en-US" sz="1500" b="1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2400" b="1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b="1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1500" b="1" dirty="0">
                <a:ea typeface="ＭＳ Ｐゴシック" pitchFamily="34" charset="-128"/>
              </a:rPr>
              <a:t>One way to solve them is with </a:t>
            </a:r>
            <a:r>
              <a:rPr lang="en-US" sz="1500" b="1" dirty="0" err="1">
                <a:ea typeface="ＭＳ Ｐゴシック" pitchFamily="34" charset="-128"/>
              </a:rPr>
              <a:t>expectimax</a:t>
            </a:r>
            <a:r>
              <a:rPr lang="en-US" sz="1500" b="1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1500" b="1" dirty="0">
                <a:ea typeface="ＭＳ Ｐゴシック" pitchFamily="34" charset="-128"/>
              </a:rPr>
              <a:t>We’</a:t>
            </a:r>
            <a:r>
              <a:rPr lang="en-US" altLang="ja-JP" sz="1500" b="1" dirty="0">
                <a:ea typeface="ＭＳ Ｐゴシック" pitchFamily="34" charset="-128"/>
              </a:rPr>
              <a:t>ll have a new tool soon</a:t>
            </a:r>
            <a:endParaRPr lang="en-US" sz="1500" b="1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3051" y="1885951"/>
            <a:ext cx="3371850" cy="261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352" y="1887225"/>
            <a:ext cx="3329449" cy="239775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58100" y="3779662"/>
            <a:ext cx="342900" cy="1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00851" y="3771900"/>
            <a:ext cx="382214" cy="16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58050" y="3028950"/>
            <a:ext cx="32499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03566" y="3543300"/>
            <a:ext cx="611684" cy="5715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5314950" y="5723334"/>
            <a:ext cx="38290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350" b="1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sz="1350" b="1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sz="1350" b="1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342900" y="1943101"/>
            <a:ext cx="6457950" cy="3394472"/>
          </a:xfrm>
        </p:spPr>
        <p:txBody>
          <a:bodyPr>
            <a:normAutofit lnSpcReduction="10000"/>
          </a:bodyPr>
          <a:lstStyle/>
          <a:p>
            <a:r>
              <a:rPr lang="en-US" altLang="ja-JP" sz="1800" b="1" dirty="0">
                <a:ea typeface="ＭＳ Ｐゴシック" pitchFamily="34" charset="-128"/>
              </a:rPr>
              <a:t>“Markov” generally means that </a:t>
            </a:r>
            <a:r>
              <a:rPr lang="en-US" altLang="ja-JP" sz="1800" b="1" dirty="0">
                <a:solidFill>
                  <a:srgbClr val="FF0000"/>
                </a:solidFill>
                <a:ea typeface="ＭＳ Ｐゴシック" pitchFamily="34" charset="-128"/>
              </a:rPr>
              <a:t>given the present state, the future and the past are independent</a:t>
            </a:r>
          </a:p>
          <a:p>
            <a:pPr lvl="2"/>
            <a:endParaRPr lang="en-US" sz="1200" b="1" dirty="0">
              <a:ea typeface="ＭＳ Ｐゴシック" pitchFamily="34" charset="-128"/>
            </a:endParaRPr>
          </a:p>
          <a:p>
            <a:r>
              <a:rPr lang="en-US" sz="1800" b="1" dirty="0">
                <a:ea typeface="ＭＳ Ｐゴシック" pitchFamily="34" charset="-128"/>
              </a:rPr>
              <a:t>For </a:t>
            </a:r>
            <a:r>
              <a:rPr lang="en-US" sz="1800" b="1" dirty="0">
                <a:highlight>
                  <a:srgbClr val="FFFF00"/>
                </a:highlight>
                <a:ea typeface="ＭＳ Ｐゴシック" pitchFamily="34" charset="-128"/>
              </a:rPr>
              <a:t>Markov decision processes</a:t>
            </a:r>
            <a:r>
              <a:rPr lang="en-US" sz="1800" b="1" dirty="0">
                <a:ea typeface="ＭＳ Ｐゴシック" pitchFamily="34" charset="-128"/>
              </a:rPr>
              <a:t>, </a:t>
            </a:r>
            <a:r>
              <a:rPr lang="en-US" altLang="ja-JP" sz="1800" b="1" dirty="0">
                <a:ea typeface="ＭＳ Ｐゴシック" pitchFamily="34" charset="-128"/>
              </a:rPr>
              <a:t>“Markov” means action outcomes </a:t>
            </a:r>
            <a:r>
              <a:rPr lang="en-US" altLang="ja-JP" sz="1800" b="1" dirty="0">
                <a:solidFill>
                  <a:srgbClr val="FF0000"/>
                </a:solidFill>
                <a:ea typeface="ＭＳ Ｐゴシック" pitchFamily="34" charset="-128"/>
              </a:rPr>
              <a:t>depend only on the current state</a:t>
            </a:r>
          </a:p>
          <a:p>
            <a:endParaRPr lang="en-US" altLang="ja-JP" sz="1800" b="1" dirty="0">
              <a:ea typeface="ＭＳ Ｐゴシック" pitchFamily="34" charset="-128"/>
            </a:endParaRPr>
          </a:p>
          <a:p>
            <a:endParaRPr lang="en-US" altLang="ja-JP" sz="1800" b="1" dirty="0">
              <a:ea typeface="ＭＳ Ｐゴシック" pitchFamily="34" charset="-128"/>
            </a:endParaRPr>
          </a:p>
          <a:p>
            <a:endParaRPr lang="en-US" altLang="ja-JP" sz="1500" b="1" dirty="0">
              <a:ea typeface="ＭＳ Ｐゴシック" pitchFamily="34" charset="-128"/>
            </a:endParaRPr>
          </a:p>
          <a:p>
            <a:endParaRPr lang="en-US" altLang="ja-JP" sz="1500" b="1" dirty="0">
              <a:ea typeface="ＭＳ Ｐゴシック" pitchFamily="34" charset="-128"/>
            </a:endParaRPr>
          </a:p>
          <a:p>
            <a:endParaRPr lang="en-US" altLang="ja-JP" sz="1500" b="1" dirty="0">
              <a:ea typeface="ＭＳ Ｐゴシック" pitchFamily="34" charset="-128"/>
            </a:endParaRPr>
          </a:p>
          <a:p>
            <a:r>
              <a:rPr lang="en-US" altLang="ja-JP" sz="1800" b="1" dirty="0">
                <a:ea typeface="ＭＳ Ｐゴシック" pitchFamily="34" charset="-128"/>
              </a:rPr>
              <a:t>This is just like search, where the successor function could </a:t>
            </a:r>
            <a:r>
              <a:rPr lang="en-US" altLang="ja-JP" sz="1800" b="1" dirty="0">
                <a:solidFill>
                  <a:srgbClr val="FF0000"/>
                </a:solidFill>
                <a:ea typeface="ＭＳ Ｐゴシック" pitchFamily="34" charset="-128"/>
              </a:rPr>
              <a:t>only depend on the current state</a:t>
            </a:r>
            <a:r>
              <a:rPr lang="en-US" altLang="ja-JP" sz="1800" b="1" dirty="0">
                <a:ea typeface="ＭＳ Ｐゴシック" pitchFamily="34" charset="-128"/>
              </a:rPr>
              <a:t> (not the history)</a:t>
            </a:r>
          </a:p>
          <a:p>
            <a:pPr>
              <a:buFont typeface="Wingdings" pitchFamily="2" charset="2"/>
              <a:buNone/>
            </a:pPr>
            <a:endParaRPr lang="en-US" sz="1800" b="1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72300" y="1943100"/>
            <a:ext cx="1607344" cy="209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8460" y="3543300"/>
            <a:ext cx="539234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08460" y="4343400"/>
            <a:ext cx="262294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086600" y="4108103"/>
            <a:ext cx="15430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 err="1">
                <a:latin typeface="Calibri" pitchFamily="34" charset="0"/>
              </a:rPr>
              <a:t>Andrey</a:t>
            </a:r>
            <a:r>
              <a:rPr lang="en-US" sz="1350" b="1" dirty="0">
                <a:latin typeface="Calibri" pitchFamily="34" charset="0"/>
              </a:rPr>
              <a:t> Markov (1856-1922)</a:t>
            </a:r>
          </a:p>
          <a:p>
            <a:pPr algn="ctr"/>
            <a:endParaRPr lang="en-US" sz="1350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pitchFamily="34" charset="-128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06178"/>
            <a:ext cx="8401050" cy="3394472"/>
          </a:xfrm>
        </p:spPr>
        <p:txBody>
          <a:bodyPr/>
          <a:lstStyle/>
          <a:p>
            <a:r>
              <a:rPr lang="en-US" sz="1800" b="1" dirty="0">
                <a:ea typeface="ＭＳ Ｐゴシック" pitchFamily="34" charset="-128"/>
              </a:rPr>
              <a:t>Each MDP state projects an </a:t>
            </a:r>
            <a:r>
              <a:rPr lang="en-US" sz="1800" b="1" dirty="0" err="1">
                <a:solidFill>
                  <a:srgbClr val="FF0000"/>
                </a:solidFill>
                <a:ea typeface="ＭＳ Ｐゴシック" pitchFamily="34" charset="-128"/>
              </a:rPr>
              <a:t>expectimax</a:t>
            </a:r>
            <a:r>
              <a:rPr lang="en-US" sz="1800" b="1" dirty="0">
                <a:solidFill>
                  <a:srgbClr val="FF0000"/>
                </a:solidFill>
                <a:ea typeface="ＭＳ Ｐゴシック" pitchFamily="34" charset="-128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4114800" y="2457450"/>
            <a:ext cx="342900" cy="273844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350" b="1"/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4000500" y="4698207"/>
            <a:ext cx="342900" cy="273844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 sz="1350" b="1"/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2914650" y="2743200"/>
            <a:ext cx="2800350" cy="8001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3657600" y="3543300"/>
            <a:ext cx="285750" cy="28575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2628900" y="3829050"/>
            <a:ext cx="2343150" cy="85725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4057650" y="2982516"/>
            <a:ext cx="2857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/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4457700" y="2457450"/>
            <a:ext cx="2857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4343400" y="4686300"/>
            <a:ext cx="3429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sz="1350" b="1" dirty="0">
                <a:solidFill>
                  <a:schemeClr val="accent2"/>
                </a:solidFill>
              </a:rPr>
              <a:t>s</a:t>
            </a:r>
            <a:r>
              <a:rPr lang="ja-JP" altLang="en-US" sz="1350" b="1">
                <a:solidFill>
                  <a:schemeClr val="accent2"/>
                </a:solidFill>
              </a:rPr>
              <a:t>’</a:t>
            </a:r>
            <a:endParaRPr lang="en-US" sz="1350" b="1" dirty="0">
              <a:solidFill>
                <a:schemeClr val="accent2"/>
              </a:solidFill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3943350" y="3543300"/>
            <a:ext cx="5715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008000"/>
                </a:solidFill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2800350" y="4972050"/>
            <a:ext cx="2800350" cy="40005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 b="1"/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4114800" y="3982641"/>
            <a:ext cx="1600200" cy="303609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5829300" y="3829050"/>
            <a:ext cx="249319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C00000"/>
                </a:solidFill>
              </a:rPr>
              <a:t>(</a:t>
            </a:r>
            <a:r>
              <a:rPr lang="en-US" sz="1350" b="1" dirty="0" err="1">
                <a:solidFill>
                  <a:srgbClr val="C00000"/>
                </a:solidFill>
              </a:rPr>
              <a:t>s,a,s</a:t>
            </a:r>
            <a:r>
              <a:rPr lang="ja-JP" altLang="en-US" sz="1350" b="1" dirty="0">
                <a:solidFill>
                  <a:srgbClr val="C00000"/>
                </a:solidFill>
              </a:rPr>
              <a:t>’</a:t>
            </a:r>
            <a:r>
              <a:rPr lang="en-US" altLang="ja-JP" sz="1350" b="1" dirty="0">
                <a:solidFill>
                  <a:srgbClr val="C00000"/>
                </a:solidFill>
              </a:rPr>
              <a:t>) called a </a:t>
            </a:r>
            <a:r>
              <a:rPr lang="en-US" altLang="ja-JP" sz="1350" b="1" i="1" dirty="0">
                <a:solidFill>
                  <a:srgbClr val="C00000"/>
                </a:solidFill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C00000"/>
                </a:solidFill>
              </a:rPr>
              <a:t>T(</a:t>
            </a:r>
            <a:r>
              <a:rPr lang="en-US" sz="1350" b="1" dirty="0" err="1">
                <a:solidFill>
                  <a:srgbClr val="C00000"/>
                </a:solidFill>
              </a:rPr>
              <a:t>s,a,s</a:t>
            </a:r>
            <a:r>
              <a:rPr lang="ja-JP" altLang="en-US" sz="1350" b="1" dirty="0">
                <a:solidFill>
                  <a:srgbClr val="C00000"/>
                </a:solidFill>
              </a:rPr>
              <a:t>’</a:t>
            </a:r>
            <a:r>
              <a:rPr lang="en-US" altLang="ja-JP" sz="1350" b="1" dirty="0">
                <a:solidFill>
                  <a:srgbClr val="C00000"/>
                </a:solidFill>
              </a:rPr>
              <a:t>) = P(s</a:t>
            </a:r>
            <a:r>
              <a:rPr lang="ja-JP" altLang="en-US" sz="1350" b="1" dirty="0">
                <a:solidFill>
                  <a:srgbClr val="C00000"/>
                </a:solidFill>
              </a:rPr>
              <a:t>’</a:t>
            </a:r>
            <a:r>
              <a:rPr lang="en-US" altLang="ja-JP" sz="1350" b="1" dirty="0">
                <a:solidFill>
                  <a:srgbClr val="C00000"/>
                </a:solidFill>
              </a:rPr>
              <a:t>|</a:t>
            </a:r>
            <a:r>
              <a:rPr lang="en-US" altLang="ja-JP" sz="1350" b="1" dirty="0" err="1">
                <a:solidFill>
                  <a:srgbClr val="C00000"/>
                </a:solidFill>
              </a:rPr>
              <a:t>s,a</a:t>
            </a:r>
            <a:r>
              <a:rPr lang="en-US" altLang="ja-JP" sz="1350" b="1" dirty="0">
                <a:solidFill>
                  <a:srgbClr val="C0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C00000"/>
                </a:solidFill>
              </a:rPr>
              <a:t>R(</a:t>
            </a:r>
            <a:r>
              <a:rPr lang="en-US" sz="1350" b="1" dirty="0" err="1">
                <a:solidFill>
                  <a:srgbClr val="C00000"/>
                </a:solidFill>
              </a:rPr>
              <a:t>s,a,s</a:t>
            </a:r>
            <a:r>
              <a:rPr lang="ja-JP" altLang="en-US" sz="1350" b="1" dirty="0">
                <a:solidFill>
                  <a:srgbClr val="C00000"/>
                </a:solidFill>
              </a:rPr>
              <a:t>’</a:t>
            </a:r>
            <a:r>
              <a:rPr lang="en-US" altLang="ja-JP" sz="1350" b="1" dirty="0">
                <a:solidFill>
                  <a:srgbClr val="C00000"/>
                </a:solidFill>
              </a:rPr>
              <a:t>)</a:t>
            </a:r>
            <a:endParaRPr lang="en-US" sz="1350" b="1" dirty="0">
              <a:solidFill>
                <a:srgbClr val="C00000"/>
              </a:solidFill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3371850" y="4171950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/>
              <a:t>s,a,s</a:t>
            </a:r>
            <a:r>
              <a:rPr lang="ja-JP" altLang="en-US" sz="1350" b="1"/>
              <a:t>’</a:t>
            </a:r>
            <a:endParaRPr lang="en-US" sz="1350" b="1"/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4749403" y="2583657"/>
            <a:ext cx="1651397" cy="45244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6457950" y="2432446"/>
            <a:ext cx="10287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0000FF"/>
                </a:solidFill>
              </a:rPr>
              <a:t>s is a </a:t>
            </a:r>
            <a:r>
              <a:rPr lang="en-US" sz="1350" b="1" i="1" dirty="0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2286000" y="3657600"/>
            <a:ext cx="1257300" cy="5715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314450" y="3429000"/>
            <a:ext cx="10287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008000"/>
                </a:solidFill>
              </a:rPr>
              <a:t>(s, a) is a </a:t>
            </a:r>
            <a:r>
              <a:rPr lang="en-US" sz="1350" b="1" i="1" dirty="0">
                <a:solidFill>
                  <a:srgbClr val="008000"/>
                </a:solidFill>
              </a:rPr>
              <a:t>q-state</a:t>
            </a:r>
          </a:p>
        </p:txBody>
      </p:sp>
      <p:pic>
        <p:nvPicPr>
          <p:cNvPr id="18434" name="Picture 2" descr="C:\Users\Dan\Dropbox\Office\CS 188\Ketrina Art\MDPs\QStat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914650"/>
            <a:ext cx="2263379" cy="1695118"/>
          </a:xfrm>
          <a:prstGeom prst="rect">
            <a:avLst/>
          </a:prstGeom>
          <a:noFill/>
        </p:spPr>
      </p:pic>
      <p:pic>
        <p:nvPicPr>
          <p:cNvPr id="35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4" cstate="print"/>
          <a:srcRect l="73764" r="1569" b="67901"/>
          <a:stretch>
            <a:fillRect/>
          </a:stretch>
        </p:blipFill>
        <p:spPr bwMode="auto">
          <a:xfrm>
            <a:off x="7600950" y="4114800"/>
            <a:ext cx="1383404" cy="1200150"/>
          </a:xfrm>
          <a:prstGeom prst="rect">
            <a:avLst/>
          </a:prstGeom>
          <a:noFill/>
        </p:spPr>
      </p:pic>
      <p:pic>
        <p:nvPicPr>
          <p:cNvPr id="36" name="Picture 2" descr="C:\Users\Dan\Dropbox\Office\CS 188\Ketrina Art\MDPs\GridFutures3.png"/>
          <p:cNvPicPr>
            <a:picLocks noChangeAspect="1" noChangeArrowheads="1"/>
          </p:cNvPicPr>
          <p:nvPr/>
        </p:nvPicPr>
        <p:blipFill>
          <a:blip r:embed="rId5" cstate="print"/>
          <a:srcRect l="52636" t="68040" r="24411"/>
          <a:stretch>
            <a:fillRect/>
          </a:stretch>
        </p:blipFill>
        <p:spPr bwMode="auto">
          <a:xfrm>
            <a:off x="7429500" y="1943100"/>
            <a:ext cx="1543050" cy="1083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671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Discounting(</a:t>
            </a:r>
            <a:r>
              <a:rPr lang="zh-CN" altLang="en-US" b="1" dirty="0"/>
              <a:t>折扣</a:t>
            </a:r>
            <a:r>
              <a:rPr lang="en-US" b="1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439150" cy="3546873"/>
          </a:xfrm>
        </p:spPr>
        <p:txBody>
          <a:bodyPr/>
          <a:lstStyle/>
          <a:p>
            <a:r>
              <a:rPr lang="en-US" sz="2100" b="1" dirty="0"/>
              <a:t>It’s reasonable to maximize the sum of rewards</a:t>
            </a:r>
          </a:p>
          <a:p>
            <a:r>
              <a:rPr lang="en-US" sz="2100" b="1" dirty="0"/>
              <a:t>It’s also reasonable to prefer rewards now to rewards later</a:t>
            </a:r>
          </a:p>
          <a:p>
            <a:r>
              <a:rPr lang="en-US" sz="2100" b="1" dirty="0"/>
              <a:t>One solution: values of rewards </a:t>
            </a:r>
            <a:r>
              <a:rPr lang="en-US" sz="2100" b="1" dirty="0">
                <a:solidFill>
                  <a:srgbClr val="FF0000"/>
                </a:solidFill>
              </a:rPr>
              <a:t>decay exponentially</a:t>
            </a:r>
            <a:r>
              <a:rPr lang="zh-CN" altLang="en-US" sz="2100" b="1" dirty="0">
                <a:solidFill>
                  <a:srgbClr val="FF0000"/>
                </a:solidFill>
              </a:rPr>
              <a:t>（指数衰减）</a:t>
            </a:r>
            <a:endParaRPr lang="en-US" sz="2100" b="1" dirty="0">
              <a:solidFill>
                <a:srgbClr val="FF0000"/>
              </a:solidFill>
            </a:endParaRP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76543" r="1569"/>
          <a:stretch>
            <a:fillRect/>
          </a:stretch>
        </p:blipFill>
        <p:spPr bwMode="auto">
          <a:xfrm>
            <a:off x="6002464" y="3314700"/>
            <a:ext cx="1712786" cy="108585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850" y="2973858"/>
            <a:ext cx="1712786" cy="1481785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38272" r="1569" b="35802"/>
          <a:stretch>
            <a:fillRect/>
          </a:stretch>
        </p:blipFill>
        <p:spPr bwMode="auto">
          <a:xfrm>
            <a:off x="3602164" y="3143250"/>
            <a:ext cx="1712786" cy="120015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085850" y="49149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6150" y="49149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29300" y="49149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771650" y="4421757"/>
            <a:ext cx="158354" cy="263923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4343400" y="4497537"/>
            <a:ext cx="210516" cy="24525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686374" y="4343401"/>
            <a:ext cx="385988" cy="42069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2000251"/>
            <a:ext cx="348615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1500" b="1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1500" b="1" dirty="0">
              <a:ea typeface="ＭＳ Ｐゴシック" pitchFamily="34" charset="-128"/>
            </a:endParaRPr>
          </a:p>
          <a:p>
            <a:r>
              <a:rPr lang="en-US" sz="1800" b="1" dirty="0">
                <a:ea typeface="ＭＳ Ｐゴシック" pitchFamily="34" charset="-128"/>
              </a:rPr>
              <a:t>Why discount?</a:t>
            </a:r>
            <a:endParaRPr lang="en-US" sz="1800" b="1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1500" b="1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Sooner rewards </a:t>
            </a:r>
            <a:r>
              <a:rPr lang="en-US" sz="1500" b="1" dirty="0">
                <a:ea typeface="ＭＳ Ｐゴシック" pitchFamily="34" charset="-128"/>
                <a:sym typeface="Symbol" pitchFamily="18" charset="2"/>
              </a:rPr>
              <a:t>probably do have higher utility than </a:t>
            </a:r>
            <a:r>
              <a:rPr lang="en-US" sz="1500" b="1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later rewards</a:t>
            </a:r>
          </a:p>
          <a:p>
            <a:pPr lvl="1"/>
            <a:r>
              <a:rPr lang="en-US" sz="1500" b="1" dirty="0">
                <a:ea typeface="ＭＳ Ｐゴシック" pitchFamily="34" charset="-128"/>
                <a:sym typeface="Symbol" pitchFamily="18" charset="2"/>
              </a:rPr>
              <a:t>Also helps our algorithms </a:t>
            </a:r>
            <a:r>
              <a:rPr lang="en-US" sz="1500" b="1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converge</a:t>
            </a:r>
          </a:p>
          <a:p>
            <a:pPr lvl="1"/>
            <a:endParaRPr lang="en-US" sz="1500" b="1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1800" b="1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1500" b="1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1500" b="1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6228160" y="1885950"/>
            <a:ext cx="1601390" cy="3681413"/>
            <a:chOff x="4085" y="960"/>
            <a:chExt cx="1345" cy="3092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23"/>
              <a:chOff x="2400" y="1401"/>
              <a:chExt cx="1392" cy="1319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350" b="1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 b="1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 sz="1350" b="1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 sz="1350" b="1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22"/>
              <a:chOff x="2400" y="1401"/>
              <a:chExt cx="1392" cy="1319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350" b="1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 b="1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 sz="1350" b="1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 sz="1350" b="1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23"/>
              <a:chOff x="2400" y="1401"/>
              <a:chExt cx="1392" cy="1319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350" b="1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 b="1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 b="1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 b="1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 sz="1350" b="1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 sz="1350" b="1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5829300" y="3486150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5829300" y="2343150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5829300" y="4629150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372100" y="2591768"/>
            <a:ext cx="158354" cy="263923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5353274" y="3749824"/>
            <a:ext cx="210516" cy="24525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292280" y="4776046"/>
            <a:ext cx="385988" cy="420695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4114800" y="4743450"/>
            <a:ext cx="1171905" cy="74295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1950" y="2114550"/>
            <a:ext cx="1321188" cy="1143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4171950" y="3429001"/>
            <a:ext cx="1174596" cy="8230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885950"/>
            <a:ext cx="8115300" cy="3657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100" b="1" dirty="0">
                <a:ea typeface="ＭＳ Ｐゴシック" pitchFamily="34" charset="-128"/>
              </a:rPr>
              <a:t>Theorem: if we assume </a:t>
            </a:r>
            <a:r>
              <a:rPr lang="en-US" sz="2100" b="1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100" b="1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100" b="1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100" b="1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1800" b="1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1800" b="1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1800" b="1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1800" b="1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100" b="1" dirty="0">
                <a:ea typeface="ＭＳ Ｐゴシック" pitchFamily="34" charset="-128"/>
              </a:rPr>
              <a:t>Then: there are only two ways to define utilities (proof: out of scope)</a:t>
            </a:r>
          </a:p>
          <a:p>
            <a:pPr lvl="1">
              <a:lnSpc>
                <a:spcPct val="90000"/>
              </a:lnSpc>
            </a:pPr>
            <a:endParaRPr lang="en-US" sz="825" b="1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ＭＳ Ｐゴシック" pitchFamily="34" charset="-128"/>
              </a:rPr>
              <a:t>Additive utility</a:t>
            </a:r>
          </a:p>
          <a:p>
            <a:pPr lvl="1">
              <a:lnSpc>
                <a:spcPct val="9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（累加回报）</a:t>
            </a:r>
            <a:r>
              <a:rPr lang="en-US" sz="1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:</a:t>
            </a:r>
          </a:p>
          <a:p>
            <a:pPr lvl="1">
              <a:lnSpc>
                <a:spcPct val="90000"/>
              </a:lnSpc>
            </a:pPr>
            <a:endParaRPr lang="en-US" sz="900" b="1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1800" b="1" dirty="0">
                <a:ea typeface="ＭＳ Ｐゴシック" pitchFamily="34" charset="-128"/>
              </a:rPr>
              <a:t>Discounted utility:</a:t>
            </a:r>
          </a:p>
          <a:p>
            <a:pPr lvl="1">
              <a:lnSpc>
                <a:spcPct val="9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（折扣回报）</a:t>
            </a:r>
            <a:endParaRPr lang="en-US" altLang="en-US" sz="1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 l="45437" t="34977" r="45475" b="36323"/>
          <a:stretch>
            <a:fillRect/>
          </a:stretch>
        </p:blipFill>
        <p:spPr bwMode="auto">
          <a:xfrm rot="5400000">
            <a:off x="3143250" y="2924175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39786" y="4732632"/>
            <a:ext cx="4346934" cy="23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03910" y="5411405"/>
            <a:ext cx="4466643" cy="27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2574" y="1847850"/>
            <a:ext cx="2945292" cy="245745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1885950" y="2495856"/>
            <a:ext cx="2800350" cy="304494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657351" y="3353166"/>
            <a:ext cx="3298874" cy="30443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Quiz: 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1"/>
            <a:ext cx="8610600" cy="3546873"/>
          </a:xfrm>
        </p:spPr>
        <p:txBody>
          <a:bodyPr/>
          <a:lstStyle/>
          <a:p>
            <a:r>
              <a:rPr lang="en-US" sz="2100" b="1" dirty="0"/>
              <a:t>Given:</a:t>
            </a:r>
          </a:p>
          <a:p>
            <a:pPr lvl="1"/>
            <a:endParaRPr lang="en-US" sz="1800" b="1" dirty="0"/>
          </a:p>
          <a:p>
            <a:pPr lvl="1"/>
            <a:r>
              <a:rPr lang="en-US" sz="1800" b="1" dirty="0"/>
              <a:t>Actions: East, West, and Exit (only available in exit states a, e)</a:t>
            </a:r>
          </a:p>
          <a:p>
            <a:pPr lvl="1"/>
            <a:r>
              <a:rPr lang="en-US" sz="1800" b="1" dirty="0"/>
              <a:t>Transitions: deterministic</a:t>
            </a:r>
          </a:p>
          <a:p>
            <a:endParaRPr lang="en-US" sz="2100" b="1" dirty="0"/>
          </a:p>
          <a:p>
            <a:r>
              <a:rPr lang="en-US" sz="2100" b="1" dirty="0"/>
              <a:t>Quiz 1: For </a:t>
            </a:r>
            <a:r>
              <a:rPr lang="en-US" sz="2100" b="1" dirty="0">
                <a:sym typeface="Symbol" charset="0"/>
              </a:rPr>
              <a:t></a:t>
            </a:r>
            <a:r>
              <a:rPr lang="en-US" sz="2100" b="1" dirty="0"/>
              <a:t> = 1, what is the optimal policy?</a:t>
            </a:r>
          </a:p>
          <a:p>
            <a:pPr lvl="2"/>
            <a:endParaRPr lang="en-US" sz="1500" b="1" dirty="0"/>
          </a:p>
          <a:p>
            <a:r>
              <a:rPr lang="en-US" sz="2100" b="1" dirty="0"/>
              <a:t>Quiz 2: For </a:t>
            </a:r>
            <a:r>
              <a:rPr lang="en-US" sz="2100" b="1" dirty="0">
                <a:sym typeface="Symbol" charset="0"/>
              </a:rPr>
              <a:t></a:t>
            </a:r>
            <a:r>
              <a:rPr lang="en-US" sz="2100" b="1" dirty="0"/>
              <a:t> = 0.1, what is the optimal policy?</a:t>
            </a:r>
          </a:p>
          <a:p>
            <a:pPr lvl="2"/>
            <a:endParaRPr lang="en-US" sz="1500" b="1" dirty="0"/>
          </a:p>
          <a:p>
            <a:r>
              <a:rPr lang="en-US" sz="2100" b="1" dirty="0"/>
              <a:t>Quiz 3: For which </a:t>
            </a:r>
            <a:r>
              <a:rPr lang="en-US" sz="2100" b="1" dirty="0">
                <a:sym typeface="Symbol" charset="0"/>
              </a:rPr>
              <a:t></a:t>
            </a:r>
            <a:r>
              <a:rPr lang="en-US" sz="2100" b="1" dirty="0">
                <a:latin typeface="cmmi10"/>
                <a:ea typeface="cmmi10"/>
                <a:cs typeface="cmmi10"/>
              </a:rPr>
              <a:t> </a:t>
            </a:r>
            <a:r>
              <a:rPr lang="en-US" sz="2100" b="1" dirty="0"/>
              <a:t>are West and East equally good when in state d?</a:t>
            </a:r>
            <a:endParaRPr lang="en-US" sz="18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2457450" y="1771650"/>
            <a:ext cx="2695575" cy="8763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7029450" y="2114550"/>
            <a:ext cx="400050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/>
          </a:p>
        </p:txBody>
      </p:sp>
      <p:grpSp>
        <p:nvGrpSpPr>
          <p:cNvPr id="19" name="Group 18"/>
          <p:cNvGrpSpPr/>
          <p:nvPr/>
        </p:nvGrpSpPr>
        <p:grpSpPr>
          <a:xfrm>
            <a:off x="6172200" y="3600450"/>
            <a:ext cx="2466975" cy="51435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172200" y="4286250"/>
            <a:ext cx="2466975" cy="51435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2900" y="1828800"/>
            <a:ext cx="50292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100" b="1" kern="0" dirty="0">
                <a:solidFill>
                  <a:schemeClr val="accent2"/>
                </a:solidFill>
                <a:latin typeface="Calibri" pitchFamily="34" charset="0"/>
              </a:rPr>
              <a:t>The value (utility) of a state s:</a:t>
            </a:r>
          </a:p>
          <a:p>
            <a:pPr marL="557185" lvl="1" indent="-214303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100" b="1" kern="0" dirty="0">
                <a:latin typeface="Calibri" pitchFamily="34" charset="0"/>
              </a:rPr>
              <a:t>V</a:t>
            </a:r>
            <a:r>
              <a:rPr lang="en-US" sz="2100" b="1" kern="0" baseline="30000" dirty="0">
                <a:latin typeface="Calibri" pitchFamily="34" charset="0"/>
                <a:sym typeface="Symbol" pitchFamily="18" charset="2"/>
              </a:rPr>
              <a:t>*</a:t>
            </a:r>
            <a:r>
              <a:rPr lang="en-US" sz="2100" b="1" kern="0" dirty="0">
                <a:latin typeface="Calibri" pitchFamily="34" charset="0"/>
              </a:rPr>
              <a:t>(s) = expected utility starting </a:t>
            </a:r>
            <a:r>
              <a:rPr lang="en-US" sz="2100" b="1" kern="0" dirty="0">
                <a:solidFill>
                  <a:srgbClr val="FF0000"/>
                </a:solidFill>
                <a:latin typeface="Calibri" pitchFamily="34" charset="0"/>
              </a:rPr>
              <a:t>in s and acting</a:t>
            </a:r>
            <a:r>
              <a:rPr lang="en-US" sz="2100" b="1" kern="0" dirty="0">
                <a:latin typeface="Calibri" pitchFamily="34" charset="0"/>
              </a:rPr>
              <a:t> optimally</a:t>
            </a:r>
          </a:p>
          <a:p>
            <a:pPr marL="257162" indent="-25716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从</a:t>
            </a:r>
            <a:r>
              <a:rPr lang="en-US" altLang="zh-CN" sz="21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s</a:t>
            </a:r>
            <a:r>
              <a:rPr lang="zh-CN" altLang="en-US" sz="21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开始最佳行动的期望效用</a:t>
            </a:r>
            <a:endParaRPr lang="en-US" sz="2100" b="1" kern="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marL="257162" indent="-257162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100" b="1" kern="0" dirty="0">
                <a:solidFill>
                  <a:srgbClr val="008000"/>
                </a:solidFill>
                <a:latin typeface="Calibri" pitchFamily="34" charset="0"/>
              </a:rPr>
              <a:t>The value (utility) of a q-state (</a:t>
            </a:r>
            <a:r>
              <a:rPr lang="en-US" sz="2100" b="1" kern="0" dirty="0" err="1">
                <a:solidFill>
                  <a:srgbClr val="008000"/>
                </a:solidFill>
                <a:latin typeface="Calibri" pitchFamily="34" charset="0"/>
              </a:rPr>
              <a:t>s,a</a:t>
            </a:r>
            <a:r>
              <a:rPr lang="en-US" sz="2100" b="1" kern="0" dirty="0">
                <a:solidFill>
                  <a:srgbClr val="008000"/>
                </a:solidFill>
                <a:latin typeface="Calibri" pitchFamily="34" charset="0"/>
              </a:rPr>
              <a:t>):</a:t>
            </a:r>
          </a:p>
          <a:p>
            <a:pPr marL="557185" lvl="1" indent="-214303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100" b="1" kern="0" dirty="0">
                <a:latin typeface="Calibri" pitchFamily="34" charset="0"/>
              </a:rPr>
              <a:t>Q</a:t>
            </a:r>
            <a:r>
              <a:rPr lang="en-US" sz="2100" b="1" kern="0" baseline="30000" dirty="0">
                <a:latin typeface="Calibri" pitchFamily="34" charset="0"/>
                <a:sym typeface="Symbol" pitchFamily="18" charset="2"/>
              </a:rPr>
              <a:t>*</a:t>
            </a:r>
            <a:r>
              <a:rPr lang="en-US" sz="2100" b="1" kern="0" dirty="0">
                <a:latin typeface="Calibri" pitchFamily="34" charset="0"/>
              </a:rPr>
              <a:t>(</a:t>
            </a:r>
            <a:r>
              <a:rPr lang="en-US" sz="2100" b="1" kern="0" dirty="0" err="1">
                <a:latin typeface="Calibri" pitchFamily="34" charset="0"/>
              </a:rPr>
              <a:t>s,a</a:t>
            </a:r>
            <a:r>
              <a:rPr lang="en-US" sz="2100" b="1" kern="0" dirty="0"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257162" indent="-25716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从状态</a:t>
            </a:r>
            <a:r>
              <a:rPr lang="en-US" altLang="zh-CN" sz="21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s</a:t>
            </a:r>
            <a:r>
              <a:rPr lang="zh-CN" altLang="en-US" sz="21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开始采取行动</a:t>
            </a:r>
            <a:r>
              <a:rPr lang="en-US" altLang="zh-CN" sz="21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a</a:t>
            </a:r>
            <a:r>
              <a:rPr lang="zh-CN" altLang="en-US" sz="21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并（此后）以最佳方式行动的期望效用</a:t>
            </a:r>
            <a:endParaRPr lang="en-US" altLang="en-US" sz="2100" b="1" kern="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marL="257162" indent="-257162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100" b="1" kern="0" dirty="0">
                <a:solidFill>
                  <a:schemeClr val="accent2"/>
                </a:solidFill>
                <a:latin typeface="Calibri" pitchFamily="34" charset="0"/>
              </a:rPr>
              <a:t>The optimal policy:</a:t>
            </a:r>
          </a:p>
          <a:p>
            <a:pPr marL="557185" lvl="1" indent="-214303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100" b="1" kern="0" dirty="0">
                <a:latin typeface="Calibri" pitchFamily="34" charset="0"/>
                <a:sym typeface="Symbol" pitchFamily="18" charset="2"/>
              </a:rPr>
              <a:t></a:t>
            </a:r>
            <a:r>
              <a:rPr lang="en-US" sz="2100" b="1" kern="0" baseline="30000" dirty="0">
                <a:latin typeface="Calibri" pitchFamily="34" charset="0"/>
                <a:sym typeface="Symbol" pitchFamily="18" charset="2"/>
              </a:rPr>
              <a:t>*</a:t>
            </a:r>
            <a:r>
              <a:rPr lang="en-US" sz="2100" b="1" kern="0" dirty="0">
                <a:latin typeface="Calibri" pitchFamily="34" charset="0"/>
              </a:rPr>
              <a:t>(s) = optimal action from state s</a:t>
            </a:r>
          </a:p>
          <a:p>
            <a:pPr marL="257162" lvl="1" indent="-25716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从状态</a:t>
            </a:r>
            <a:r>
              <a:rPr lang="en-US" altLang="zh-CN" sz="21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s</a:t>
            </a:r>
            <a:r>
              <a:rPr lang="zh-CN" altLang="en-US" sz="21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开始的最优行动</a:t>
            </a:r>
            <a:endParaRPr lang="en-US" altLang="en-US" sz="2100" b="1" kern="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6549629" y="2514600"/>
            <a:ext cx="263128" cy="207169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350" b="1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461523" y="4208860"/>
            <a:ext cx="263128" cy="207169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 sz="1350" b="1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5628085" y="2731294"/>
            <a:ext cx="1052513" cy="6048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 b="1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6286501" y="2731294"/>
            <a:ext cx="394097" cy="604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 b="1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6680597" y="2731294"/>
            <a:ext cx="394097" cy="51792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 b="1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6198394" y="3336131"/>
            <a:ext cx="219075" cy="215504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 b="1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5772151" y="3551635"/>
            <a:ext cx="517922" cy="34885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 b="1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6290073" y="3551635"/>
            <a:ext cx="567928" cy="29170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 b="1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5959079" y="3551635"/>
            <a:ext cx="330994" cy="6477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 b="1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6290072" y="3551635"/>
            <a:ext cx="317897" cy="6477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 b="1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6505575" y="2912269"/>
            <a:ext cx="21907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6812756" y="2514600"/>
            <a:ext cx="21907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6743700" y="4199335"/>
            <a:ext cx="2857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sz="1350" b="1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6417469" y="3336131"/>
            <a:ext cx="4381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5541169" y="4416029"/>
            <a:ext cx="1051322" cy="30241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 b="1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6198394" y="4416029"/>
            <a:ext cx="394097" cy="3024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 b="1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6592491" y="4416029"/>
            <a:ext cx="395288" cy="25836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 b="1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7292578" y="3869531"/>
            <a:ext cx="162282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1500" b="1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1500" b="1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5943600" y="3863578"/>
            <a:ext cx="61436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7292579" y="2414588"/>
            <a:ext cx="7893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1500" b="1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7292579" y="3143250"/>
            <a:ext cx="97155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1500" b="1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4400550" y="5723334"/>
            <a:ext cx="47434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350" b="1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sz="1350" b="1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sz="1350" b="1" dirty="0">
                <a:solidFill>
                  <a:srgbClr val="CC0000"/>
                </a:solidFill>
                <a:latin typeface="Calibri" pitchFamily="34" charset="0"/>
              </a:rPr>
              <a:t> values (L8D4)]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7937CD-F696-42A8-A74A-75F25F37CB18}" type="slidenum">
              <a:rPr lang="en-US" altLang="zh-CN" smtClean="0"/>
              <a:t>3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179570" cy="2221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图片 5" descr="C:\Users\ABC\AppData\Local\Temp\1604285542(1)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2285992"/>
            <a:ext cx="5786478" cy="4282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843" y="1468578"/>
            <a:ext cx="8229600" cy="4525963"/>
          </a:xfrm>
        </p:spPr>
        <p:txBody>
          <a:bodyPr/>
          <a:lstStyle/>
          <a:p>
            <a:r>
              <a:rPr lang="en-US" sz="2100" b="1" dirty="0"/>
              <a:t>Fundamental operation: compute the (</a:t>
            </a:r>
            <a:r>
              <a:rPr lang="en-US" sz="2100" b="1" dirty="0" err="1"/>
              <a:t>expectimax</a:t>
            </a:r>
            <a:r>
              <a:rPr lang="en-US" sz="2100" b="1" dirty="0"/>
              <a:t>) value of a state</a:t>
            </a:r>
          </a:p>
          <a:p>
            <a:pPr lvl="1"/>
            <a:r>
              <a:rPr lang="en-US" sz="1800" b="1" dirty="0"/>
              <a:t>Expected utility under optimal action</a:t>
            </a:r>
          </a:p>
          <a:p>
            <a:pPr lvl="1"/>
            <a:r>
              <a:rPr lang="en-US" sz="1800" b="1" dirty="0"/>
              <a:t>Average sum of (discounted) rewards</a:t>
            </a:r>
          </a:p>
          <a:p>
            <a:pPr lvl="1"/>
            <a:r>
              <a:rPr lang="en-US" sz="1800" b="1" dirty="0"/>
              <a:t>This is just what </a:t>
            </a:r>
            <a:r>
              <a:rPr lang="en-US" sz="1800" b="1" dirty="0" err="1"/>
              <a:t>expectimax</a:t>
            </a:r>
            <a:r>
              <a:rPr lang="en-US" sz="1800" b="1" dirty="0"/>
              <a:t> computed!</a:t>
            </a:r>
          </a:p>
          <a:p>
            <a:r>
              <a:rPr lang="en-US" sz="2100" b="1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26527" y="3433110"/>
            <a:ext cx="2308579" cy="304028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926982" y="4471336"/>
            <a:ext cx="5212791" cy="518104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931955" y="3915314"/>
            <a:ext cx="4167002" cy="444952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6172200" y="2457450"/>
            <a:ext cx="2286000" cy="2088931"/>
            <a:chOff x="2400" y="1401"/>
            <a:chExt cx="1392" cy="1272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1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 err="1"/>
                <a:t>s,a,s</a:t>
              </a:r>
              <a:r>
                <a:rPr lang="ja-JP" altLang="en-US" b="1"/>
                <a:t>’</a:t>
              </a:r>
              <a:endParaRPr lang="en-US" b="1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b="1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b="1" dirty="0">
                  <a:solidFill>
                    <a:srgbClr val="0000FF"/>
                  </a:solidFill>
                </a:rPr>
                <a:t>s</a:t>
              </a:r>
              <a:r>
                <a:rPr lang="ja-JP" altLang="en-US" b="1">
                  <a:solidFill>
                    <a:srgbClr val="0000FF"/>
                  </a:solidFill>
                </a:rPr>
                <a:t>’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553613" y="5297315"/>
            <a:ext cx="82510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100" b="1" dirty="0">
                <a:solidFill>
                  <a:srgbClr val="FF0000"/>
                </a:solidFill>
                <a:latin typeface="Calibri" pitchFamily="34" charset="0"/>
              </a:rPr>
              <a:t>These are the </a:t>
            </a:r>
            <a:r>
              <a:rPr lang="en-US" altLang="ja-JP" sz="2100" b="1" dirty="0">
                <a:solidFill>
                  <a:srgbClr val="0000FF"/>
                </a:solidFill>
                <a:latin typeface="Calibri" pitchFamily="34" charset="0"/>
              </a:rPr>
              <a:t>Bellman equations</a:t>
            </a:r>
            <a:r>
              <a:rPr lang="en-US" altLang="ja-JP" sz="2100" b="1" dirty="0">
                <a:solidFill>
                  <a:srgbClr val="FF0000"/>
                </a:solidFill>
                <a:latin typeface="Calibri" pitchFamily="34" charset="0"/>
              </a:rPr>
              <a:t>, </a:t>
            </a:r>
          </a:p>
          <a:p>
            <a:r>
              <a:rPr lang="en-US" altLang="ja-JP" sz="2100" b="1" dirty="0">
                <a:solidFill>
                  <a:srgbClr val="FF0000"/>
                </a:solidFill>
                <a:latin typeface="Calibri" pitchFamily="34" charset="0"/>
              </a:rPr>
              <a:t>and they characterize optimal values in a way we’ll use over and over</a:t>
            </a:r>
            <a:endParaRPr lang="en-US" sz="21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Temporal Difference Learning(</a:t>
            </a:r>
            <a:r>
              <a:rPr lang="zh-CN" altLang="en-US" b="1" dirty="0"/>
              <a:t>时序差分</a:t>
            </a:r>
            <a:r>
              <a:rPr lang="en-US" b="1" dirty="0"/>
              <a:t>)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50" y="1942929"/>
            <a:ext cx="4110038" cy="3772071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32142" y="1768066"/>
            <a:ext cx="7229496" cy="2189564"/>
          </a:xfrm>
        </p:spPr>
        <p:txBody>
          <a:bodyPr/>
          <a:lstStyle/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Big idea: learn from every experience!</a:t>
            </a:r>
          </a:p>
          <a:p>
            <a:pPr lvl="1"/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Update V(s) each time we experience a transition (s, a, s’, r)</a:t>
            </a:r>
          </a:p>
          <a:p>
            <a:pPr lvl="1"/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Likely outcomes s’ will contribute updates more often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Temporal difference learning of values</a:t>
            </a:r>
          </a:p>
          <a:p>
            <a:pPr lvl="1"/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Policy still fixed, still doing evaluation!</a:t>
            </a:r>
          </a:p>
          <a:p>
            <a:pPr lvl="1"/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Move values toward value of whatever successor occurs: running average</a:t>
            </a:r>
            <a:endParaRPr lang="en-US" sz="1500" b="1" dirty="0">
              <a:solidFill>
                <a:srgbClr val="3333FF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1500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15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3062181" y="3932557"/>
            <a:ext cx="3592348" cy="24795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3059911" y="4501675"/>
            <a:ext cx="3886208" cy="225062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6972301" y="1885951"/>
            <a:ext cx="1393256" cy="1798082"/>
            <a:chOff x="9532815" y="1447800"/>
            <a:chExt cx="1575852" cy="2033734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1">
                <a:latin typeface="Palatino"/>
                <a:cs typeface="Palatino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b="1">
                <a:latin typeface="Palatino"/>
                <a:cs typeface="Palatino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>
                <a:latin typeface="Palatino"/>
                <a:cs typeface="Palatino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b="1">
                <a:latin typeface="Palatino"/>
                <a:cs typeface="Palatino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b="1">
                <a:latin typeface="Palatino"/>
                <a:cs typeface="Palatino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40"/>
              <a:ext cx="762001" cy="41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Palatino"/>
                  <a:cs typeface="Palatino"/>
                  <a:sym typeface="Symbol" pitchFamily="18" charset="2"/>
                </a:rPr>
                <a:t>(s)</a:t>
              </a:r>
              <a:endParaRPr lang="en-US" b="1" dirty="0">
                <a:latin typeface="Palatino"/>
                <a:cs typeface="Palatino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41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3333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41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008000"/>
                  </a:solidFill>
                  <a:latin typeface="Palatino"/>
                  <a:cs typeface="Palatino"/>
                </a:rPr>
                <a:t>s, </a:t>
              </a:r>
              <a:r>
                <a:rPr lang="en-US" b="1" dirty="0">
                  <a:solidFill>
                    <a:srgbClr val="008000"/>
                  </a:solidFill>
                  <a:latin typeface="Palatino"/>
                  <a:cs typeface="Palatino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b="1">
                <a:latin typeface="Palatino"/>
                <a:cs typeface="Palatino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41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b="1" dirty="0">
                  <a:solidFill>
                    <a:srgbClr val="3333FF"/>
                  </a:solidFill>
                  <a:latin typeface="Palatino"/>
                  <a:cs typeface="Palatino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b="1">
                <a:latin typeface="Palatino"/>
                <a:cs typeface="Palatino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3059798" y="5069603"/>
            <a:ext cx="3998352" cy="225022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144200" y="3889411"/>
            <a:ext cx="18069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Palatino"/>
                <a:cs typeface="Palatino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147590" y="4419606"/>
            <a:ext cx="17684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Palatino"/>
                <a:cs typeface="Palatino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154184" y="4983962"/>
            <a:ext cx="16081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Palatino"/>
                <a:cs typeface="Palatino"/>
              </a:rPr>
              <a:t>Same update: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18817" y="4286256"/>
            <a:ext cx="1339463" cy="1091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3333FF"/>
                </a:solidFill>
                <a:latin typeface="Calibri"/>
                <a:cs typeface="Calibri"/>
              </a:rPr>
              <a:t>时序差分：</a:t>
            </a:r>
            <a:endParaRPr lang="en-US" altLang="zh-CN" sz="1500" b="1" dirty="0">
              <a:solidFill>
                <a:srgbClr val="3333FF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3333FF"/>
                </a:solidFill>
                <a:latin typeface="Calibri"/>
                <a:cs typeface="Calibri"/>
              </a:rPr>
              <a:t>相继状态之间的效用差分。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18026" y="5464983"/>
            <a:ext cx="5250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rgbClr val="FF0000"/>
                </a:solidFill>
                <a:latin typeface="Calibri"/>
                <a:cs typeface="Calibri"/>
              </a:rPr>
              <a:t>思想：将效用估计朝着理想均衡方向调整。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  <p:bldP spid="26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/>
          </p:nvPr>
        </p:nvGraphicFramePr>
        <p:xfrm>
          <a:off x="7086600" y="2893116"/>
          <a:ext cx="1640673" cy="1564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528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528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8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/>
          </p:nvPr>
        </p:nvGraphicFramePr>
        <p:xfrm>
          <a:off x="4857750" y="2893116"/>
          <a:ext cx="1640673" cy="1564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528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528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8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42900" y="4686301"/>
            <a:ext cx="1771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i="1" dirty="0">
                <a:latin typeface="Palatino"/>
                <a:cs typeface="Palatino"/>
                <a:sym typeface="Symbol" pitchFamily="18" charset="2"/>
              </a:rPr>
              <a:t>Assume: </a:t>
            </a:r>
            <a:r>
              <a:rPr lang="en-US" sz="1200" b="1" dirty="0">
                <a:latin typeface="Palatino"/>
                <a:cs typeface="Palatino"/>
                <a:sym typeface="Symbol" pitchFamily="18" charset="2"/>
              </a:rPr>
              <a:t> = 1, </a:t>
            </a:r>
            <a:r>
              <a:rPr lang="el-GR" sz="1200" b="1" dirty="0">
                <a:latin typeface="Palatino"/>
                <a:cs typeface="Palatino"/>
                <a:sym typeface="Symbol" pitchFamily="18" charset="2"/>
              </a:rPr>
              <a:t>α</a:t>
            </a:r>
            <a:r>
              <a:rPr lang="en-US" sz="1200" b="1" dirty="0">
                <a:latin typeface="Palatino"/>
                <a:cs typeface="Palatino"/>
                <a:sym typeface="Symbol" pitchFamily="18" charset="2"/>
              </a:rPr>
              <a:t> = 1/2</a:t>
            </a:r>
            <a:endParaRPr lang="en-US" sz="1200" b="1" dirty="0">
              <a:latin typeface="Palatino"/>
              <a:cs typeface="Palati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0500" y="1943100"/>
            <a:ext cx="33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Palatino"/>
                <a:cs typeface="Palatino"/>
              </a:rPr>
              <a:t>Observed Transitions</a:t>
            </a:r>
            <a:endParaRPr lang="en-US" sz="1200" b="1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31128" y="3459773"/>
            <a:ext cx="474785" cy="4418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alatino"/>
              <a:cs typeface="Palatin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0402" y="2938829"/>
            <a:ext cx="460739" cy="4304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alatino"/>
              <a:cs typeface="Palatino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855426" y="2400300"/>
            <a:ext cx="1428750" cy="4000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Palatino"/>
                <a:cs typeface="Palatino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2628900" y="2893116"/>
          <a:ext cx="1640673" cy="1564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528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528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8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3760909" y="3459773"/>
            <a:ext cx="474785" cy="4418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alatino"/>
              <a:cs typeface="Palatino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220183" y="2938829"/>
            <a:ext cx="460739" cy="4304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alatino"/>
              <a:cs typeface="Palatino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4857750" y="2893116"/>
          <a:ext cx="1640673" cy="1564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528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528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8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5989759" y="3459773"/>
            <a:ext cx="474785" cy="4418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alatino"/>
              <a:cs typeface="Palatin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449033" y="2938829"/>
            <a:ext cx="460739" cy="4304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alatino"/>
              <a:cs typeface="Palatino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7086600" y="2893116"/>
          <a:ext cx="1640673" cy="1564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528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528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8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1361" marR="51361" marT="25681" marB="2568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51361" marR="51361" marT="25681" marB="2568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8218609" y="3459773"/>
            <a:ext cx="474785" cy="4418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alatino"/>
              <a:cs typeface="Palatino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77883" y="2938829"/>
            <a:ext cx="460739" cy="4304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alatino"/>
              <a:cs typeface="Palatino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6082080" y="2400300"/>
            <a:ext cx="1428750" cy="4000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Palatino"/>
                <a:cs typeface="Palatino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/>
          </p:nvPr>
        </p:nvGraphicFramePr>
        <p:xfrm>
          <a:off x="400051" y="2892668"/>
          <a:ext cx="1668342" cy="156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678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37015" marR="37015" marT="18508" marB="185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1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37015" marR="37015" marT="18508" marB="185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Calibri" pitchFamily="34" charset="0"/>
                      </a:endParaRPr>
                    </a:p>
                  </a:txBody>
                  <a:tcPr marL="37015" marR="37015" marT="18508" marB="1850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678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37015" marR="37015" marT="18508" marB="185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37015" marR="37015" marT="18508" marB="185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37015" marR="37015" marT="18508" marB="185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678">
                <a:tc>
                  <a:txBody>
                    <a:bodyPr/>
                    <a:lstStyle/>
                    <a:p>
                      <a:endParaRPr lang="en-US" sz="900" dirty="0">
                        <a:latin typeface="Calibri" pitchFamily="34" charset="0"/>
                      </a:endParaRPr>
                    </a:p>
                  </a:txBody>
                  <a:tcPr marL="37015" marR="37015" marT="18508" marB="1850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37015" marR="37015" marT="18508" marB="185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Calibri" pitchFamily="34" charset="0"/>
                      </a:endParaRPr>
                    </a:p>
                  </a:txBody>
                  <a:tcPr marL="37015" marR="37015" marT="18508" marB="1850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2356338" y="1657350"/>
            <a:ext cx="0" cy="43434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00050" y="1943100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Palatino"/>
                <a:cs typeface="Palatino"/>
              </a:rPr>
              <a:t>States</a:t>
            </a:r>
            <a:endParaRPr lang="en-US" sz="1200" b="1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2705832" y="3752118"/>
            <a:ext cx="114300" cy="1143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alatino"/>
              <a:cs typeface="Palatino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473212" y="3752118"/>
            <a:ext cx="114300" cy="1143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alatino"/>
              <a:cs typeface="Palatino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8262570" y="3752118"/>
            <a:ext cx="114300" cy="1143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alatino"/>
              <a:cs typeface="Palatino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857713" y="4972050"/>
            <a:ext cx="5630038" cy="34930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/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943100"/>
            <a:ext cx="8458200" cy="3600450"/>
          </a:xfrm>
        </p:spPr>
        <p:txBody>
          <a:bodyPr/>
          <a:lstStyle/>
          <a:p>
            <a:r>
              <a:rPr lang="en-US" sz="2100" b="1" dirty="0"/>
              <a:t>TD value leaning is a model-free way to do </a:t>
            </a:r>
            <a:r>
              <a:rPr lang="en-US" sz="2100" b="1" dirty="0">
                <a:solidFill>
                  <a:srgbClr val="3333FF"/>
                </a:solidFill>
              </a:rPr>
              <a:t>policy evaluation</a:t>
            </a:r>
            <a:r>
              <a:rPr lang="en-US" sz="2100" b="1" dirty="0"/>
              <a:t>, mimicking Bellman updates with </a:t>
            </a:r>
            <a:r>
              <a:rPr lang="en-US" sz="2100" b="1" dirty="0">
                <a:solidFill>
                  <a:srgbClr val="3333FF"/>
                </a:solidFill>
              </a:rPr>
              <a:t>running sample averages</a:t>
            </a:r>
          </a:p>
          <a:p>
            <a:r>
              <a:rPr lang="en-US" sz="2100" b="1" dirty="0"/>
              <a:t>However, if we want to turn values into a (new) policy, we’re sunk:</a:t>
            </a:r>
          </a:p>
          <a:p>
            <a:endParaRPr lang="en-US" sz="2100" b="1" dirty="0"/>
          </a:p>
          <a:p>
            <a:endParaRPr lang="en-US" sz="2100" b="1" dirty="0"/>
          </a:p>
          <a:p>
            <a:endParaRPr lang="en-US" sz="2100" b="1" dirty="0"/>
          </a:p>
          <a:p>
            <a:endParaRPr lang="en-US" sz="2100" b="1" dirty="0"/>
          </a:p>
          <a:p>
            <a:r>
              <a:rPr lang="en-US" sz="2100" b="1" dirty="0"/>
              <a:t>Idea: learn </a:t>
            </a:r>
            <a:r>
              <a:rPr lang="en-US" sz="2100" b="1" dirty="0">
                <a:solidFill>
                  <a:srgbClr val="3333FF"/>
                </a:solidFill>
              </a:rPr>
              <a:t>Q-values</a:t>
            </a:r>
            <a:r>
              <a:rPr lang="en-US" sz="2100" b="1" dirty="0"/>
              <a:t>, not values</a:t>
            </a:r>
          </a:p>
          <a:p>
            <a:r>
              <a:rPr lang="en-US" sz="2100" b="1" dirty="0"/>
              <a:t>Makes action selection </a:t>
            </a:r>
            <a:r>
              <a:rPr lang="en-US" sz="2100" b="1" dirty="0">
                <a:solidFill>
                  <a:srgbClr val="FF0000"/>
                </a:solidFill>
              </a:rPr>
              <a:t>model-free</a:t>
            </a:r>
            <a:r>
              <a:rPr lang="en-US" sz="2100" b="1" dirty="0"/>
              <a:t>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257301" y="3279323"/>
            <a:ext cx="2453558" cy="337677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257301" y="3841299"/>
            <a:ext cx="3992966" cy="444952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6115050" y="3249011"/>
            <a:ext cx="2286000" cy="2088931"/>
            <a:chOff x="2400" y="1401"/>
            <a:chExt cx="1392" cy="1272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1">
                <a:latin typeface="Palatino"/>
                <a:cs typeface="Palatino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>
                  <a:latin typeface="Palatino"/>
                  <a:cs typeface="Palatino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>
                  <a:latin typeface="Palatino"/>
                  <a:cs typeface="Palatino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>
                  <a:latin typeface="Palatino"/>
                  <a:cs typeface="Palatino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>
                  <a:latin typeface="Palatino"/>
                  <a:cs typeface="Palatino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>
                <a:latin typeface="Palatino"/>
                <a:cs typeface="Palatino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>
                  <a:latin typeface="Palatino"/>
                  <a:cs typeface="Palatino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>
                  <a:latin typeface="Palatino"/>
                  <a:cs typeface="Palatino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>
                  <a:latin typeface="Palatino"/>
                  <a:cs typeface="Palatino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>
                  <a:latin typeface="Palatino"/>
                  <a:cs typeface="Palatino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008000"/>
                  </a:solidFill>
                  <a:latin typeface="Palatino"/>
                  <a:cs typeface="Palatino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 err="1">
                  <a:latin typeface="Palatino"/>
                  <a:cs typeface="Palatino"/>
                </a:rPr>
                <a:t>s,a,s</a:t>
              </a:r>
              <a:r>
                <a:rPr lang="ja-JP" altLang="en-US" b="1">
                  <a:latin typeface="Palatino"/>
                  <a:cs typeface="Palatino"/>
                </a:rPr>
                <a:t>’</a:t>
              </a:r>
              <a:endParaRPr lang="en-US" b="1" dirty="0">
                <a:latin typeface="Palatino"/>
                <a:cs typeface="Palatino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b="1">
                <a:latin typeface="Palatino"/>
                <a:cs typeface="Palatino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b="1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  <a:r>
                <a:rPr lang="ja-JP" altLang="en-US" b="1">
                  <a:solidFill>
                    <a:srgbClr val="0000FF"/>
                  </a:solidFill>
                  <a:latin typeface="Palatino"/>
                  <a:cs typeface="Palatino"/>
                </a:rPr>
                <a:t>’</a:t>
              </a:r>
              <a:endParaRPr lang="en-US" b="1" dirty="0">
                <a:solidFill>
                  <a:srgbClr val="0000FF"/>
                </a:solidFill>
                <a:latin typeface="Palatino"/>
                <a:cs typeface="Palati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943100"/>
            <a:ext cx="8458200" cy="3600450"/>
          </a:xfrm>
        </p:spPr>
        <p:txBody>
          <a:bodyPr/>
          <a:lstStyle/>
          <a:p>
            <a:r>
              <a:rPr lang="en-US" sz="1800" b="1" dirty="0">
                <a:solidFill>
                  <a:srgbClr val="3333FF"/>
                </a:solidFill>
              </a:rPr>
              <a:t>Value iteration</a:t>
            </a:r>
            <a:r>
              <a:rPr lang="en-US" sz="1800" b="1" dirty="0"/>
              <a:t>: find successive (depth-limited) values</a:t>
            </a:r>
          </a:p>
          <a:p>
            <a:pPr lvl="1"/>
            <a:r>
              <a:rPr lang="en-US" sz="1500" b="1" dirty="0"/>
              <a:t>Start with V</a:t>
            </a:r>
            <a:r>
              <a:rPr lang="en-US" sz="1500" b="1" baseline="-25000" dirty="0"/>
              <a:t>0</a:t>
            </a:r>
            <a:r>
              <a:rPr lang="en-US" sz="1500" b="1" dirty="0"/>
              <a:t>(s) = 0, which we know is right</a:t>
            </a:r>
          </a:p>
          <a:p>
            <a:pPr lvl="1"/>
            <a:r>
              <a:rPr lang="en-US" sz="1500" b="1" dirty="0"/>
              <a:t>Given </a:t>
            </a:r>
            <a:r>
              <a:rPr lang="en-US" sz="1500" b="1" dirty="0" err="1"/>
              <a:t>V</a:t>
            </a:r>
            <a:r>
              <a:rPr lang="en-US" sz="1500" b="1" baseline="-25000" dirty="0" err="1"/>
              <a:t>k</a:t>
            </a:r>
            <a:r>
              <a:rPr lang="en-US" sz="1500" b="1" dirty="0"/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1500" b="1" dirty="0"/>
          </a:p>
          <a:p>
            <a:pPr lvl="1">
              <a:lnSpc>
                <a:spcPct val="80000"/>
              </a:lnSpc>
            </a:pPr>
            <a:endParaRPr lang="en-US" sz="1500" b="1" dirty="0"/>
          </a:p>
          <a:p>
            <a:pPr>
              <a:lnSpc>
                <a:spcPct val="80000"/>
              </a:lnSpc>
              <a:buNone/>
            </a:pPr>
            <a:endParaRPr lang="en-US" sz="1800" b="1" dirty="0"/>
          </a:p>
          <a:p>
            <a:r>
              <a:rPr lang="en-US" sz="1800" b="1" dirty="0"/>
              <a:t>But </a:t>
            </a:r>
            <a:r>
              <a:rPr lang="en-US" sz="1800" b="1" dirty="0">
                <a:solidFill>
                  <a:srgbClr val="FF0000"/>
                </a:solidFill>
              </a:rPr>
              <a:t>Q-values are more useful</a:t>
            </a:r>
            <a:r>
              <a:rPr lang="en-US" sz="1800" b="1" dirty="0"/>
              <a:t>, so compute them instead</a:t>
            </a:r>
          </a:p>
          <a:p>
            <a:pPr lvl="1"/>
            <a:r>
              <a:rPr lang="en-US" sz="1500" b="1" dirty="0"/>
              <a:t>Start with Q</a:t>
            </a:r>
            <a:r>
              <a:rPr lang="en-US" sz="1500" b="1" baseline="-25000" dirty="0"/>
              <a:t>0</a:t>
            </a:r>
            <a:r>
              <a:rPr lang="en-US" sz="1500" b="1" dirty="0"/>
              <a:t>(</a:t>
            </a:r>
            <a:r>
              <a:rPr lang="en-US" sz="1500" b="1" dirty="0" err="1"/>
              <a:t>s,a</a:t>
            </a:r>
            <a:r>
              <a:rPr lang="en-US" sz="1500" b="1" dirty="0"/>
              <a:t>) = 0, which we know is right</a:t>
            </a:r>
          </a:p>
          <a:p>
            <a:pPr lvl="1"/>
            <a:r>
              <a:rPr lang="en-US" sz="1500" b="1" dirty="0"/>
              <a:t>Given </a:t>
            </a:r>
            <a:r>
              <a:rPr lang="en-US" sz="1500" b="1" dirty="0" err="1"/>
              <a:t>Q</a:t>
            </a:r>
            <a:r>
              <a:rPr lang="en-US" sz="1500" b="1" baseline="-25000" dirty="0" err="1"/>
              <a:t>k</a:t>
            </a:r>
            <a:r>
              <a:rPr lang="en-US" sz="1500" b="1" dirty="0"/>
              <a:t>, calculate the depth k+1 q-values for all q-states:</a:t>
            </a:r>
            <a:endParaRPr lang="en-US" sz="1800" b="1" dirty="0"/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10445" y="2913560"/>
            <a:ext cx="5449089" cy="518093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4629151" y="3511154"/>
            <a:ext cx="230981" cy="459581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 b="1">
              <a:latin typeface="Palatino"/>
              <a:cs typeface="Palatino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/>
          <a:srcRect r="75586"/>
          <a:stretch/>
        </p:blipFill>
        <p:spPr bwMode="auto">
          <a:xfrm>
            <a:off x="1247964" y="4626769"/>
            <a:ext cx="1495236" cy="574140"/>
          </a:xfrm>
          <a:prstGeom prst="rect">
            <a:avLst/>
          </a:prstGeom>
          <a:noFill/>
          <a:ln/>
          <a:effectLst/>
        </p:spPr>
      </p:pic>
      <p:pic>
        <p:nvPicPr>
          <p:cNvPr id="8" name="Picture 7" descr="txp_fig">
            <a:extLst>
              <a:ext uri="{FF2B5EF4-FFF2-40B4-BE49-F238E27FC236}">
                <a16:creationId xmlns:a16="http://schemas.microsoft.com/office/drawing/2014/main" id="{089E59B5-E7D8-E54B-831A-1024AA19F7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 cstate="print"/>
          <a:srcRect r="26128"/>
          <a:stretch/>
        </p:blipFill>
        <p:spPr bwMode="auto">
          <a:xfrm>
            <a:off x="1247964" y="4628313"/>
            <a:ext cx="4524186" cy="574140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D80B6ECE-8B12-3646-8C3A-415390611A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247964" y="4626769"/>
            <a:ext cx="6124386" cy="57414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251456" y="1771651"/>
            <a:ext cx="6172200" cy="3394472"/>
          </a:xfrm>
        </p:spPr>
        <p:txBody>
          <a:bodyPr/>
          <a:lstStyle/>
          <a:p>
            <a:r>
              <a:rPr lang="en-US" sz="2100" b="1" dirty="0"/>
              <a:t>Q-Learning: sample-based Q-value iteration</a:t>
            </a:r>
          </a:p>
          <a:p>
            <a:pPr lvl="1"/>
            <a:endParaRPr lang="en-US" sz="1800" b="1" dirty="0"/>
          </a:p>
          <a:p>
            <a:pPr lvl="1"/>
            <a:endParaRPr lang="en-US" sz="1800" b="1" dirty="0"/>
          </a:p>
          <a:p>
            <a:r>
              <a:rPr lang="en-US" sz="2100" b="1" dirty="0"/>
              <a:t>Learn Q(</a:t>
            </a:r>
            <a:r>
              <a:rPr lang="en-US" sz="2100" b="1" dirty="0" err="1"/>
              <a:t>s,a</a:t>
            </a:r>
            <a:r>
              <a:rPr lang="en-US" sz="2100" b="1" dirty="0"/>
              <a:t>) values as you go</a:t>
            </a:r>
          </a:p>
          <a:p>
            <a:pPr lvl="1"/>
            <a:r>
              <a:rPr lang="en-US" sz="1800" b="1" dirty="0"/>
              <a:t>Receive a sample (</a:t>
            </a:r>
            <a:r>
              <a:rPr lang="en-US" sz="1800" b="1" dirty="0" err="1"/>
              <a:t>s,a,s’,r</a:t>
            </a:r>
            <a:r>
              <a:rPr lang="en-US" sz="1800" b="1" dirty="0"/>
              <a:t>)</a:t>
            </a:r>
          </a:p>
          <a:p>
            <a:pPr lvl="1"/>
            <a:r>
              <a:rPr lang="en-US" sz="1800" b="1" dirty="0"/>
              <a:t>Consider your old estimate:</a:t>
            </a:r>
          </a:p>
          <a:p>
            <a:pPr lvl="1"/>
            <a:r>
              <a:rPr lang="en-US" sz="1800" b="1" dirty="0"/>
              <a:t>Consider your new sample estimate:</a:t>
            </a:r>
          </a:p>
          <a:p>
            <a:pPr lvl="2"/>
            <a:endParaRPr lang="en-US" sz="1500" b="1" dirty="0"/>
          </a:p>
          <a:p>
            <a:pPr lvl="2"/>
            <a:endParaRPr lang="en-US" sz="1500" b="1" dirty="0"/>
          </a:p>
          <a:p>
            <a:pPr lvl="1"/>
            <a:r>
              <a:rPr lang="en-US" sz="1800" b="1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29050" y="3600450"/>
            <a:ext cx="619125" cy="194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14451" y="5200650"/>
            <a:ext cx="4269581" cy="236935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14451" y="4343400"/>
            <a:ext cx="3394472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5819" y="2237210"/>
            <a:ext cx="6124386" cy="57414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6286512" y="2893215"/>
          <a:ext cx="2628900" cy="2233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Photo Editor Photo" r:id="rId11" imgW="4762913" imgH="4046571" progId="">
                  <p:embed/>
                </p:oleObj>
              </mc:Choice>
              <mc:Fallback>
                <p:oleObj name="Photo Editor Photo" r:id="rId11" imgW="4762913" imgH="4046571" progId="">
                  <p:embed/>
                  <p:pic>
                    <p:nvPicPr>
                      <p:cNvPr id="194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2893215"/>
                        <a:ext cx="2628900" cy="22336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ED1D4FB-BDF7-6842-BA58-EAC2EA740F1E}"/>
              </a:ext>
            </a:extLst>
          </p:cNvPr>
          <p:cNvSpPr txBox="1"/>
          <p:nvPr/>
        </p:nvSpPr>
        <p:spPr>
          <a:xfrm>
            <a:off x="4743450" y="4229101"/>
            <a:ext cx="14859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  <a:latin typeface="Palatino"/>
                <a:cs typeface="Palatino"/>
              </a:rPr>
              <a:t>no longer policy evaluation!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21784"/>
          <a:stretch>
            <a:fillRect/>
          </a:stretch>
        </p:blipFill>
        <p:spPr>
          <a:xfrm>
            <a:off x="1306904" y="4603908"/>
            <a:ext cx="6530191" cy="18494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MDP</a:t>
            </a:r>
            <a:r>
              <a:rPr lang="zh-CN" altLang="en-US" b="1" dirty="0"/>
              <a:t>问题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4693" y="1579225"/>
            <a:ext cx="8331041" cy="28630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65" y="1597343"/>
            <a:ext cx="4166235" cy="38919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886700" cy="768668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参考答案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33" y="2394585"/>
            <a:ext cx="4114800" cy="277177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80086" y="1954530"/>
            <a:ext cx="10118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gamma=0.5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649605"/>
            <a:ext cx="7886700" cy="768668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参考答案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80085" y="1954530"/>
            <a:ext cx="8803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gamma=1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2402205"/>
            <a:ext cx="4206240" cy="1520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b="2837"/>
          <a:stretch>
            <a:fillRect/>
          </a:stretch>
        </p:blipFill>
        <p:spPr>
          <a:xfrm>
            <a:off x="302895" y="3922395"/>
            <a:ext cx="4154805" cy="1304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40" y="1636395"/>
            <a:ext cx="4166235" cy="3874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7937CD-F696-42A8-A74A-75F25F37CB18}" type="slidenum">
              <a:rPr lang="en-US" altLang="zh-CN" smtClean="0"/>
              <a:t>4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179570" cy="2221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图片 6" descr="2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786050" y="2357430"/>
            <a:ext cx="6357950" cy="421484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857250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b="1" dirty="0"/>
              <a:t>概率论法则</a:t>
            </a:r>
            <a:endParaRPr lang="en-GB" altLang="en-US" b="1" dirty="0"/>
          </a:p>
        </p:txBody>
      </p:sp>
      <p:pic>
        <p:nvPicPr>
          <p:cNvPr id="9" name="Content Placeholder 8" descr="Figure1.10.jpg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585216" y="1943100"/>
            <a:ext cx="3834384" cy="188366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876800" y="2400301"/>
            <a:ext cx="3505200" cy="1543050"/>
          </a:xfrm>
        </p:spPr>
        <p:txBody>
          <a:bodyPr/>
          <a:lstStyle/>
          <a:p>
            <a:pPr>
              <a:buNone/>
            </a:pPr>
            <a:r>
              <a:rPr lang="en-GB" sz="1800" b="1" dirty="0"/>
              <a:t>Sum Rule</a:t>
            </a:r>
          </a:p>
          <a:p>
            <a:pPr>
              <a:buNone/>
            </a:pPr>
            <a:endParaRPr lang="en-GB" b="1" dirty="0"/>
          </a:p>
          <a:p>
            <a:pPr>
              <a:buNone/>
            </a:pPr>
            <a:endParaRPr lang="en-GB" b="1" dirty="0"/>
          </a:p>
          <a:p>
            <a:pPr>
              <a:buNone/>
            </a:pP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4000500"/>
            <a:ext cx="40386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Product Rule</a:t>
            </a:r>
          </a:p>
          <a:p>
            <a:endParaRPr lang="en-GB" sz="1350" b="1" dirty="0"/>
          </a:p>
        </p:txBody>
      </p:sp>
      <p:pic>
        <p:nvPicPr>
          <p:cNvPr id="12" name="Picture 11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98218" y="4608008"/>
            <a:ext cx="5808339" cy="669488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024923" y="2718236"/>
            <a:ext cx="3161101" cy="1301315"/>
          </a:xfrm>
          <a:prstGeom prst="rect">
            <a:avLst/>
          </a:prstGeom>
          <a:noFill/>
          <a:ln/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F8DB7-436B-47EF-AEB8-CCC7FBD3CCA3}" type="slidenum">
              <a:rPr lang="en-US" altLang="zh-CN" b="1" smtClean="0"/>
              <a:pPr>
                <a:defRPr/>
              </a:pPr>
              <a:t>40</a:t>
            </a:fld>
            <a:endParaRPr lang="en-US" altLang="zh-CN" b="1"/>
          </a:p>
        </p:txBody>
      </p:sp>
      <p:sp>
        <p:nvSpPr>
          <p:cNvPr id="10" name="文本框 9"/>
          <p:cNvSpPr txBox="1"/>
          <p:nvPr/>
        </p:nvSpPr>
        <p:spPr>
          <a:xfrm>
            <a:off x="4883413" y="213231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加法法则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63370" y="374469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乘法法则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9818" y="2078850"/>
            <a:ext cx="3337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i="1" dirty="0"/>
              <a:t>Y</a:t>
            </a:r>
            <a:endParaRPr lang="zh-CN" altLang="en-US" sz="1350" b="1" i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779913" y="3591018"/>
            <a:ext cx="3337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i="1" dirty="0"/>
              <a:t>X</a:t>
            </a:r>
            <a:endParaRPr lang="zh-CN" altLang="en-US" sz="1350" b="1" i="1" dirty="0"/>
          </a:p>
        </p:txBody>
      </p:sp>
      <p:pic>
        <p:nvPicPr>
          <p:cNvPr id="16" name="Picture 8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11576" y="4169397"/>
            <a:ext cx="3158105" cy="604533"/>
          </a:xfrm>
          <a:prstGeom prst="rect">
            <a:avLst/>
          </a:prstGeom>
          <a:noFill/>
          <a:ln/>
          <a:effectLst/>
        </p:spPr>
      </p:pic>
      <p:pic>
        <p:nvPicPr>
          <p:cNvPr id="17" name="Picture 9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34092" y="5574031"/>
            <a:ext cx="4327189" cy="35126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72544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840" y="857250"/>
            <a:ext cx="8229600" cy="857250"/>
          </a:xfrm>
        </p:spPr>
        <p:txBody>
          <a:bodyPr/>
          <a:lstStyle/>
          <a:p>
            <a:r>
              <a:rPr lang="zh-CN" altLang="en-US" b="1" dirty="0"/>
              <a:t>贝叶斯定理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3048000" y="2382137"/>
            <a:ext cx="2590806" cy="475490"/>
          </a:xfr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674871" y="3209506"/>
            <a:ext cx="2643644" cy="418502"/>
          </a:xfrm>
          <a:prstGeom prst="rect">
            <a:avLst/>
          </a:prstGeom>
          <a:noFill/>
          <a:ln/>
          <a:effectLst/>
        </p:spPr>
      </p:pic>
      <p:sp>
        <p:nvSpPr>
          <p:cNvPr id="6" name="TextBox 5"/>
          <p:cNvSpPr txBox="1"/>
          <p:nvPr/>
        </p:nvSpPr>
        <p:spPr>
          <a:xfrm>
            <a:off x="2714625" y="4071383"/>
            <a:ext cx="452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posterior </a:t>
            </a:r>
            <a:r>
              <a:rPr lang="en-GB" dirty="0">
                <a:sym typeface="Symbol"/>
              </a:rPr>
              <a:t> likelihood × prior</a:t>
            </a:r>
            <a:endParaRPr lang="en-GB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116B98-1FBF-4184-9B51-DC29ABEA845F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6" y="1970839"/>
            <a:ext cx="936104" cy="242444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4" idx="2"/>
          </p:cNvCxnSpPr>
          <p:nvPr/>
        </p:nvCxnSpPr>
        <p:spPr>
          <a:xfrm flipH="1">
            <a:off x="5638807" y="2213282"/>
            <a:ext cx="625382" cy="16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223305" y="2382138"/>
            <a:ext cx="1415501" cy="2177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363" y="4392554"/>
            <a:ext cx="1013548" cy="3086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131" y="4456330"/>
            <a:ext cx="914479" cy="228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1830" y="4456331"/>
            <a:ext cx="571341" cy="24486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15817" y="3861048"/>
            <a:ext cx="72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latin typeface="黑体" panose="02010609060101010101" pitchFamily="49" charset="-122"/>
                <a:ea typeface="黑体" panose="02010609060101010101" pitchFamily="49" charset="-122"/>
              </a:rPr>
              <a:t>后验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355977" y="3861048"/>
            <a:ext cx="72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latin typeface="黑体" panose="02010609060101010101" pitchFamily="49" charset="-122"/>
                <a:ea typeface="黑体" panose="02010609060101010101" pitchFamily="49" charset="-122"/>
              </a:rPr>
              <a:t>似然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96136" y="3861048"/>
            <a:ext cx="72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latin typeface="黑体" panose="02010609060101010101" pitchFamily="49" charset="-122"/>
                <a:ea typeface="黑体" panose="02010609060101010101" pitchFamily="49" charset="-122"/>
              </a:rPr>
              <a:t>先验</a:t>
            </a:r>
          </a:p>
        </p:txBody>
      </p:sp>
    </p:spTree>
    <p:extLst>
      <p:ext uri="{BB962C8B-B14F-4D97-AF65-F5344CB8AC3E}">
        <p14:creationId xmlns:p14="http://schemas.microsoft.com/office/powerpoint/2010/main" val="789099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1577579" y="2000250"/>
            <a:ext cx="6172200" cy="37147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Unconditional (absolute) independence very rare (why?)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i="1" dirty="0">
                <a:latin typeface="Calibri"/>
                <a:cs typeface="Calibri"/>
              </a:rPr>
              <a:t>Conditional independence</a:t>
            </a:r>
            <a:r>
              <a:rPr lang="en-US" sz="1800" dirty="0">
                <a:latin typeface="Calibri"/>
                <a:cs typeface="Calibri"/>
              </a:rPr>
              <a:t> is our most basic and robust form of knowledge about uncertain environments.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X is conditionally independent of Y </a:t>
            </a:r>
            <a:r>
              <a:rPr lang="en-US" sz="1800" dirty="0">
                <a:latin typeface="Calibri"/>
                <a:cs typeface="Calibri"/>
              </a:rPr>
              <a:t>given Z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latin typeface="Calibri"/>
                <a:cs typeface="Calibri"/>
              </a:rPr>
              <a:t>      if and only if:</a:t>
            </a:r>
          </a:p>
          <a:p>
            <a:pPr marL="0" indent="0">
              <a:lnSpc>
                <a:spcPct val="80000"/>
              </a:lnSpc>
              <a:buNone/>
            </a:pPr>
            <a:endParaRPr lang="en-US" sz="1800" dirty="0"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1800" dirty="0"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latin typeface="Calibri"/>
                <a:cs typeface="Calibri"/>
              </a:rPr>
              <a:t>      or, equivalently, if and only if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500" dirty="0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0529" y="4286250"/>
            <a:ext cx="3631406" cy="2353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6600" y="3371851"/>
            <a:ext cx="1051322" cy="2759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7679" y="5143500"/>
            <a:ext cx="2913460" cy="2353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Conditional Independence</a:t>
            </a:r>
            <a:endParaRPr/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1577579" y="2000250"/>
            <a:ext cx="6172200" cy="3714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257162" indent="-257162">
              <a:lnSpc>
                <a:spcPct val="80000"/>
              </a:lnSpc>
              <a:spcBef>
                <a:spcPts val="0"/>
              </a:spcBef>
              <a:buSzPts val="2400"/>
              <a:buChar char="▪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Unconditional (absolute) independence very rare (why?)</a:t>
            </a:r>
            <a:endParaRPr/>
          </a:p>
          <a:p>
            <a:pPr marL="257162" indent="-142862">
              <a:lnSpc>
                <a:spcPct val="80000"/>
              </a:lnSpc>
              <a:spcBef>
                <a:spcPts val="360"/>
              </a:spcBef>
              <a:buSzPts val="24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57162" indent="-257162">
              <a:lnSpc>
                <a:spcPct val="80000"/>
              </a:lnSpc>
              <a:spcBef>
                <a:spcPts val="360"/>
              </a:spcBef>
              <a:buSzPts val="2400"/>
              <a:buChar char="▪"/>
            </a:pP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Conditional independence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is our most basic and robust form of knowledge about uncertain environments.</a:t>
            </a:r>
            <a:endParaRPr/>
          </a:p>
          <a:p>
            <a:pPr marL="257162" indent="-142862">
              <a:lnSpc>
                <a:spcPct val="80000"/>
              </a:lnSpc>
              <a:spcBef>
                <a:spcPts val="360"/>
              </a:spcBef>
              <a:buSzPts val="24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57162" indent="-257162">
              <a:lnSpc>
                <a:spcPct val="80000"/>
              </a:lnSpc>
              <a:spcBef>
                <a:spcPts val="360"/>
              </a:spcBef>
              <a:buSzPts val="2400"/>
              <a:buChar char="▪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X is conditionally independent of Y given Z</a:t>
            </a:r>
            <a:endParaRPr/>
          </a:p>
          <a:p>
            <a:pPr marL="257162" indent="-142862">
              <a:lnSpc>
                <a:spcPct val="80000"/>
              </a:lnSpc>
              <a:spcBef>
                <a:spcPts val="360"/>
              </a:spcBef>
              <a:buSzPts val="24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80000"/>
              </a:lnSpc>
              <a:spcBef>
                <a:spcPts val="360"/>
              </a:spcBef>
              <a:buSzPts val="24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if and only if:</a:t>
            </a:r>
            <a:endParaRPr/>
          </a:p>
          <a:p>
            <a:pPr marL="0" indent="0">
              <a:lnSpc>
                <a:spcPct val="80000"/>
              </a:lnSpc>
              <a:spcBef>
                <a:spcPts val="360"/>
              </a:spcBef>
              <a:buSzPts val="24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80000"/>
              </a:lnSpc>
              <a:spcBef>
                <a:spcPts val="360"/>
              </a:spcBef>
              <a:buSzPts val="24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80000"/>
              </a:lnSpc>
              <a:spcBef>
                <a:spcPts val="360"/>
              </a:spcBef>
              <a:buSzPts val="24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or, equivalently, if and only if</a:t>
            </a:r>
            <a:endParaRPr/>
          </a:p>
          <a:p>
            <a:pPr marL="257162" indent="-142862">
              <a:lnSpc>
                <a:spcPct val="80000"/>
              </a:lnSpc>
              <a:spcBef>
                <a:spcPts val="360"/>
              </a:spcBef>
              <a:buSzPts val="24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57162" indent="-142862">
              <a:lnSpc>
                <a:spcPct val="80000"/>
              </a:lnSpc>
              <a:spcBef>
                <a:spcPts val="360"/>
              </a:spcBef>
              <a:buSzPts val="24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57162" indent="-142862">
              <a:lnSpc>
                <a:spcPct val="80000"/>
              </a:lnSpc>
              <a:spcBef>
                <a:spcPts val="360"/>
              </a:spcBef>
              <a:buSzPts val="24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557185" lvl="1" indent="-119052">
              <a:lnSpc>
                <a:spcPct val="80000"/>
              </a:lnSpc>
              <a:spcBef>
                <a:spcPts val="300"/>
              </a:spcBef>
              <a:buSzPts val="20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557185" lvl="1" indent="-119052">
              <a:lnSpc>
                <a:spcPct val="80000"/>
              </a:lnSpc>
              <a:spcBef>
                <a:spcPts val="300"/>
              </a:spcBef>
              <a:buSzPts val="20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1" descr="txp_fig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320529" y="4286250"/>
            <a:ext cx="3631406" cy="23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 descr="txp_fi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6600" y="3371851"/>
            <a:ext cx="1051322" cy="27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 descr="txp_fig.png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2377679" y="5143500"/>
            <a:ext cx="2913460" cy="2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43650" y="3987495"/>
            <a:ext cx="1943100" cy="49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7" cstate="print">
            <a:alphaModFix/>
          </a:blip>
          <a:srcRect/>
          <a:stretch/>
        </p:blipFill>
        <p:spPr>
          <a:xfrm>
            <a:off x="7206514" y="4630470"/>
            <a:ext cx="1474673" cy="49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86215" y="5291498"/>
            <a:ext cx="1867921" cy="49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Graphical Model Notation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58" b="49960"/>
          <a:stretch>
            <a:fillRect/>
          </a:stretch>
        </p:blipFill>
        <p:spPr bwMode="auto">
          <a:xfrm>
            <a:off x="5055177" y="2192482"/>
            <a:ext cx="10858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387563" y="3115866"/>
            <a:ext cx="2103835" cy="1484710"/>
            <a:chOff x="3600" y="2208"/>
            <a:chExt cx="1767" cy="1247"/>
          </a:xfrm>
        </p:grpSpPr>
        <p:pic>
          <p:nvPicPr>
            <p:cNvPr id="17415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6" name="Rectangle 7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1" y="3314701"/>
            <a:ext cx="2285999" cy="1367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771650"/>
            <a:ext cx="2057400" cy="1371600"/>
          </a:xfrm>
          <a:prstGeom prst="rect">
            <a:avLst/>
          </a:prstGeom>
        </p:spPr>
      </p:pic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45472" y="1769052"/>
            <a:ext cx="5294169" cy="4107007"/>
          </a:xfrm>
        </p:spPr>
        <p:txBody>
          <a:bodyPr/>
          <a:lstStyle/>
          <a:p>
            <a:pPr eaLnBrk="1" hangingPunct="1"/>
            <a:r>
              <a:rPr lang="en-US" sz="1800" b="1" dirty="0">
                <a:latin typeface="Calibri"/>
                <a:cs typeface="Calibri"/>
              </a:rPr>
              <a:t>Nodes: variables (with domains)</a:t>
            </a:r>
          </a:p>
          <a:p>
            <a:pPr lvl="1" eaLnBrk="1" hangingPunct="1"/>
            <a:r>
              <a:rPr lang="en-US" sz="1500" b="1" dirty="0">
                <a:latin typeface="Calibri"/>
                <a:cs typeface="Calibri"/>
              </a:rPr>
              <a:t>Can be assigned (observed) or unassigned (unobserved)</a:t>
            </a:r>
          </a:p>
          <a:p>
            <a:r>
              <a:rPr lang="zh-CN" altLang="en-US" sz="1800" b="1" dirty="0">
                <a:latin typeface="Calibri"/>
                <a:cs typeface="Calibri"/>
              </a:rPr>
              <a:t>节点：变量</a:t>
            </a:r>
            <a:endParaRPr lang="en-US" altLang="zh-CN" sz="1800" b="1" dirty="0">
              <a:latin typeface="Calibri"/>
              <a:cs typeface="Calibri"/>
            </a:endParaRPr>
          </a:p>
          <a:p>
            <a:pPr lvl="1"/>
            <a:r>
              <a:rPr lang="zh-CN" altLang="en-US" sz="1500" b="1" dirty="0">
                <a:latin typeface="Calibri"/>
                <a:cs typeface="Calibri"/>
              </a:rPr>
              <a:t>可以指定（观察）或未指定（未观察）</a:t>
            </a:r>
            <a:endParaRPr lang="en-US" sz="1500" b="1" dirty="0">
              <a:latin typeface="Calibri"/>
              <a:cs typeface="Calibri"/>
            </a:endParaRPr>
          </a:p>
          <a:p>
            <a:pPr eaLnBrk="1" hangingPunct="1"/>
            <a:r>
              <a:rPr lang="en-US" sz="1800" b="1" dirty="0">
                <a:latin typeface="Calibri"/>
                <a:cs typeface="Calibri"/>
              </a:rPr>
              <a:t>Arcs: interactions</a:t>
            </a:r>
          </a:p>
          <a:p>
            <a:pPr lvl="1" eaLnBrk="1" hangingPunct="1"/>
            <a:r>
              <a:rPr lang="en-US" sz="1500" b="1" dirty="0">
                <a:latin typeface="Calibri"/>
                <a:cs typeface="Calibri"/>
              </a:rPr>
              <a:t>Indicate </a:t>
            </a:r>
            <a:r>
              <a:rPr lang="ja-JP" altLang="en-US" sz="1500" b="1" dirty="0">
                <a:latin typeface="Calibri"/>
                <a:cs typeface="Calibri"/>
              </a:rPr>
              <a:t>“</a:t>
            </a:r>
            <a:r>
              <a:rPr lang="en-US" sz="1500" b="1" dirty="0">
                <a:latin typeface="Calibri"/>
                <a:cs typeface="Calibri"/>
              </a:rPr>
              <a:t>direct influence</a:t>
            </a:r>
            <a:r>
              <a:rPr lang="ja-JP" altLang="en-US" sz="1500" b="1" dirty="0">
                <a:latin typeface="Calibri"/>
                <a:cs typeface="Calibri"/>
              </a:rPr>
              <a:t>”</a:t>
            </a:r>
            <a:r>
              <a:rPr lang="en-US" sz="1500" b="1" dirty="0">
                <a:latin typeface="Calibri"/>
                <a:cs typeface="Calibri"/>
              </a:rPr>
              <a:t> between variables</a:t>
            </a:r>
          </a:p>
          <a:p>
            <a:pPr lvl="1" eaLnBrk="1" hangingPunct="1"/>
            <a:r>
              <a:rPr lang="en-US" sz="1500" b="1" dirty="0">
                <a:latin typeface="Calibri"/>
                <a:cs typeface="Calibri"/>
              </a:rPr>
              <a:t>Formally: encode conditional independence </a:t>
            </a:r>
          </a:p>
          <a:p>
            <a:r>
              <a:rPr lang="zh-CN" altLang="en-US" sz="1800" b="1" dirty="0">
                <a:latin typeface="Calibri"/>
                <a:cs typeface="Calibri"/>
              </a:rPr>
              <a:t>弧：交互性</a:t>
            </a:r>
            <a:endParaRPr lang="en-US" altLang="zh-CN" sz="1800" b="1" dirty="0">
              <a:latin typeface="Calibri"/>
              <a:cs typeface="Calibri"/>
            </a:endParaRPr>
          </a:p>
          <a:p>
            <a:pPr lvl="1"/>
            <a:r>
              <a:rPr lang="zh-CN" altLang="en-US" sz="1500" b="1" dirty="0">
                <a:latin typeface="Calibri"/>
                <a:cs typeface="Calibri"/>
              </a:rPr>
              <a:t>指出变量之间的“直接影响”</a:t>
            </a:r>
            <a:endParaRPr lang="en-US" altLang="zh-CN" sz="1500" b="1" dirty="0">
              <a:latin typeface="Calibri"/>
              <a:cs typeface="Calibri"/>
            </a:endParaRPr>
          </a:p>
          <a:p>
            <a:pPr lvl="1"/>
            <a:r>
              <a:rPr lang="zh-CN" altLang="en-US" sz="1500" b="1" dirty="0">
                <a:latin typeface="Calibri"/>
                <a:cs typeface="Calibri"/>
              </a:rPr>
              <a:t>形式上：编码条件独立性</a:t>
            </a:r>
            <a:endParaRPr lang="en-US" sz="1500" b="1" dirty="0">
              <a:latin typeface="Calibri"/>
              <a:cs typeface="Calibri"/>
            </a:endParaRPr>
          </a:p>
          <a:p>
            <a:pPr eaLnBrk="1" hangingPunct="1"/>
            <a:r>
              <a:rPr lang="en-US" sz="1800" b="1" dirty="0">
                <a:latin typeface="Calibri"/>
                <a:cs typeface="Calibri"/>
              </a:rPr>
              <a:t>For now: imagine that arrows mean direct causation (in general, they don</a:t>
            </a:r>
            <a:r>
              <a:rPr lang="ja-JP" altLang="en-US" sz="1800" b="1" dirty="0">
                <a:latin typeface="Calibri"/>
                <a:cs typeface="Calibri"/>
              </a:rPr>
              <a:t>’</a:t>
            </a:r>
            <a:r>
              <a:rPr lang="en-US" sz="1800" b="1" dirty="0">
                <a:latin typeface="Calibri"/>
                <a:cs typeface="Calibri"/>
              </a:rPr>
              <a:t>t!)</a:t>
            </a:r>
          </a:p>
          <a:p>
            <a:r>
              <a:rPr lang="zh-CN" altLang="en-US" sz="1500" b="1" dirty="0">
                <a:latin typeface="Calibri"/>
                <a:cs typeface="Calibri"/>
              </a:rPr>
              <a:t>现在：想象箭头意味着直接因果关系</a:t>
            </a:r>
            <a:endParaRPr lang="en-US" sz="1500" b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1D3130-F791-41DF-A240-0F6A4140A758}" type="slidenum">
              <a:rPr lang="en-US" altLang="zh-CN" smtClean="0">
                <a:ea typeface="宋体" charset="-122"/>
              </a:rPr>
              <a:pPr/>
              <a:t>45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179390" y="1916907"/>
            <a:ext cx="8785225" cy="257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ct val="10000"/>
              </a:spcBef>
              <a:spcAft>
                <a:spcPct val="5000"/>
              </a:spcAft>
            </a:pPr>
            <a:r>
              <a:rPr kumimoji="1" lang="zh-CN" altLang="en-US" sz="1500" b="1" dirty="0">
                <a:solidFill>
                  <a:srgbClr val="CC0000"/>
                </a:solidFill>
                <a:latin typeface="Times New Roman" pitchFamily="18" charset="0"/>
                <a:ea typeface="楷体_GB2312" pitchFamily="49" charset="-122"/>
              </a:rPr>
              <a:t>定义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设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X={ X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, X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, …, </a:t>
            </a:r>
            <a:r>
              <a:rPr kumimoji="1" lang="en-US" altLang="zh-CN" sz="1500" b="1" dirty="0" err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en-US" altLang="zh-CN" sz="1500" b="1" baseline="-25000" dirty="0" err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}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是任何</a:t>
            </a:r>
            <a:r>
              <a:rPr kumimoji="1" lang="zh-CN" altLang="en-US" sz="1500" b="1" dirty="0">
                <a:solidFill>
                  <a:srgbClr val="0000CC"/>
                </a:solidFill>
                <a:highlight>
                  <a:srgbClr val="FFFF00"/>
                </a:highlight>
                <a:latin typeface="Times New Roman" pitchFamily="18" charset="0"/>
                <a:ea typeface="楷体_GB2312" pitchFamily="49" charset="-122"/>
              </a:rPr>
              <a:t>随机变量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集，其上的贝叶斯网络可定义为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BN=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S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，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）。其中：</a:t>
            </a: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5000"/>
              </a:spcAft>
            </a:pP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   ①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S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是贝叶斯网络的结构，即一个定义在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上的</a:t>
            </a:r>
            <a:r>
              <a:rPr kumimoji="1" lang="zh-CN" altLang="en-US" sz="15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有向无环图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。其中的每一个节点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都唯一地对应着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中的一个随机变量，并需要标注定量的概率信息；</a:t>
            </a:r>
            <a:r>
              <a:rPr kumimoji="1" lang="zh-CN" altLang="en-US" sz="15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每条有向边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都表示它所连接的</a:t>
            </a:r>
            <a:r>
              <a:rPr kumimoji="1" lang="zh-CN" altLang="en-US" sz="15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两个节点之间的条件依赖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关系。</a:t>
            </a: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5000"/>
              </a:spcAft>
            </a:pP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   ②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为贝叶斯网络的</a:t>
            </a:r>
            <a:r>
              <a:rPr kumimoji="1" lang="zh-CN" altLang="en-US" sz="15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条件概率集合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，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={ P(X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| par(X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)) }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。其中，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par(X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表示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的</a:t>
            </a:r>
            <a:r>
              <a:rPr kumimoji="1" lang="zh-CN" altLang="en-US" sz="15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所有父节点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的相应取值，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P(X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| par(X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))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是节点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en-US" altLang="zh-CN" sz="1500" b="1" baseline="-25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的一个条件概率分布函数。</a:t>
            </a: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5000"/>
              </a:spcAft>
            </a:pP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   从以上定义可以看出，贝叶斯网络中的弧是有方向的，且不能形成回路，因此图有始点和终点。</a:t>
            </a:r>
            <a:endParaRPr kumimoji="1" lang="zh-CN" altLang="en-US" sz="1500" dirty="0">
              <a:solidFill>
                <a:srgbClr val="0000CC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611189" y="1026319"/>
            <a:ext cx="781367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zh-CN" altLang="en-US" sz="30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贝叶斯网络的定义</a:t>
            </a:r>
            <a:endParaRPr kumimoji="1" lang="en-US" altLang="zh-CN" sz="3000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6A00AB-00E9-464E-ACC5-4AC7A15605AC}" type="slidenum">
              <a:rPr lang="en-US" altLang="zh-CN" smtClean="0">
                <a:ea typeface="宋体" charset="-122"/>
              </a:rPr>
              <a:pPr/>
              <a:t>46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71407" y="1607332"/>
            <a:ext cx="8785225" cy="252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  <a:spcAft>
                <a:spcPct val="5000"/>
              </a:spcAft>
            </a:pP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       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从贝叶斯网络的局部化特征可以看出，贝叶斯网络能实现简化计算的最根本基础是</a:t>
            </a:r>
            <a:r>
              <a:rPr kumimoji="1" lang="zh-CN" altLang="en-US" sz="1500" b="1" dirty="0">
                <a:solidFill>
                  <a:srgbClr val="A50021"/>
                </a:solidFill>
                <a:latin typeface="Times New Roman" pitchFamily="18" charset="0"/>
                <a:ea typeface="楷体_GB2312" pitchFamily="49" charset="-122"/>
              </a:rPr>
              <a:t>条件独立性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，即一个节点与它的祖先节点之间是条件独立的。下面从网络拓扑结构去定义下面</a:t>
            </a:r>
            <a:r>
              <a:rPr kumimoji="1" lang="zh-CN" altLang="en-US" sz="1500" b="1" dirty="0">
                <a:solidFill>
                  <a:srgbClr val="A50021"/>
                </a:solidFill>
                <a:latin typeface="Times New Roman" pitchFamily="18" charset="0"/>
                <a:ea typeface="楷体_GB2312" pitchFamily="49" charset="-122"/>
              </a:rPr>
              <a:t>两个条件独立关系的判别准则：</a:t>
            </a:r>
          </a:p>
          <a:p>
            <a:pPr>
              <a:lnSpc>
                <a:spcPct val="150000"/>
              </a:lnSpc>
              <a:spcBef>
                <a:spcPct val="5000"/>
              </a:spcBef>
              <a:spcAft>
                <a:spcPct val="5000"/>
              </a:spcAft>
            </a:pP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  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(1) </a:t>
            </a:r>
            <a:r>
              <a:rPr kumimoji="1" lang="zh-CN" altLang="en-US" sz="15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给定父节点，一个节点与非其后代的节点之间是条件独立的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。</a:t>
            </a:r>
          </a:p>
          <a:p>
            <a:pPr>
              <a:lnSpc>
                <a:spcPct val="150000"/>
              </a:lnSpc>
              <a:spcBef>
                <a:spcPct val="5000"/>
              </a:spcBef>
              <a:spcAft>
                <a:spcPct val="5000"/>
              </a:spcAft>
            </a:pP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       例如，在图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5.4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所示的贝叶斯网络中，给定父节点“产生焦虑”的取值（即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或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F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），节点“思维迟缓”与非其后代节点“碰见难题”和节点“遇到干扰”之间是条件独立的。同样，节点“情绪波动”与非其后代节点“碰见难题”和节点“遇到干扰”之间也是条件独立的。</a:t>
            </a: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611189" y="971551"/>
            <a:ext cx="781367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zh-CN" altLang="en-US" sz="30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贝叶斯网络的条件依赖关系表示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1" y="845709"/>
            <a:ext cx="18473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135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1167180"/>
            <a:ext cx="227948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kumimoji="1" lang="en-US" altLang="zh-CN" sz="75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675"/>
              <a:t> </a:t>
            </a:r>
            <a:endParaRPr kumimoji="1" lang="en-US" altLang="zh-CN">
              <a:latin typeface="Times New Roman" pitchFamily="18" charset="0"/>
            </a:endParaRPr>
          </a:p>
        </p:txBody>
      </p:sp>
      <p:grpSp>
        <p:nvGrpSpPr>
          <p:cNvPr id="29" name="Group 4"/>
          <p:cNvGrpSpPr>
            <a:grpSpLocks noChangeAspect="1"/>
          </p:cNvGrpSpPr>
          <p:nvPr/>
        </p:nvGrpSpPr>
        <p:grpSpPr bwMode="auto">
          <a:xfrm>
            <a:off x="5750727" y="3696893"/>
            <a:ext cx="3268289" cy="2191304"/>
            <a:chOff x="5260" y="2689"/>
            <a:chExt cx="3622" cy="3276"/>
          </a:xfrm>
        </p:grpSpPr>
        <p:sp>
          <p:nvSpPr>
            <p:cNvPr id="30" name="AutoShape 5"/>
            <p:cNvSpPr>
              <a:spLocks noChangeAspect="1" noChangeArrowheads="1"/>
            </p:cNvSpPr>
            <p:nvPr/>
          </p:nvSpPr>
          <p:spPr bwMode="auto">
            <a:xfrm>
              <a:off x="5260" y="2689"/>
              <a:ext cx="3622" cy="3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5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31" name="Text Box 6"/>
            <p:cNvSpPr txBox="1">
              <a:spLocks noChangeArrowheads="1"/>
            </p:cNvSpPr>
            <p:nvPr/>
          </p:nvSpPr>
          <p:spPr bwMode="auto">
            <a:xfrm>
              <a:off x="5354" y="3139"/>
              <a:ext cx="840" cy="2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ctr"/>
              <a:r>
                <a:rPr lang="zh-CN" altLang="en-US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碰见难题</a:t>
              </a:r>
            </a:p>
          </p:txBody>
        </p: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6124" y="4107"/>
              <a:ext cx="945" cy="2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zh-CN" altLang="en-US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产生焦虑</a:t>
              </a:r>
            </a:p>
          </p:txBody>
        </p:sp>
        <p:sp>
          <p:nvSpPr>
            <p:cNvPr id="33" name="Text Box 8"/>
            <p:cNvSpPr txBox="1">
              <a:spLocks noChangeArrowheads="1"/>
            </p:cNvSpPr>
            <p:nvPr/>
          </p:nvSpPr>
          <p:spPr bwMode="auto">
            <a:xfrm>
              <a:off x="7209" y="3139"/>
              <a:ext cx="858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ctr"/>
              <a:r>
                <a:rPr lang="zh-CN" altLang="en-US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遇到干扰</a:t>
              </a:r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5337" y="5362"/>
              <a:ext cx="823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zh-CN" altLang="en-US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思维迟缓</a:t>
              </a:r>
            </a:p>
          </p:txBody>
        </p:sp>
        <p:sp>
          <p:nvSpPr>
            <p:cNvPr id="35" name="Text Box 10"/>
            <p:cNvSpPr txBox="1">
              <a:spLocks noChangeArrowheads="1"/>
            </p:cNvSpPr>
            <p:nvPr/>
          </p:nvSpPr>
          <p:spPr bwMode="auto">
            <a:xfrm>
              <a:off x="7104" y="5335"/>
              <a:ext cx="823" cy="2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zh-CN" altLang="en-US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情绪波动</a:t>
              </a:r>
            </a:p>
          </p:txBody>
        </p:sp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5809" y="3871"/>
              <a:ext cx="200" cy="2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A</a:t>
              </a:r>
            </a:p>
          </p:txBody>
        </p:sp>
        <p:sp>
          <p:nvSpPr>
            <p:cNvPr id="37" name="Text Box 12"/>
            <p:cNvSpPr txBox="1">
              <a:spLocks noChangeArrowheads="1"/>
            </p:cNvSpPr>
            <p:nvPr/>
          </p:nvSpPr>
          <p:spPr bwMode="auto">
            <a:xfrm>
              <a:off x="5354" y="2799"/>
              <a:ext cx="157" cy="2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D</a:t>
              </a:r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auto">
            <a:xfrm>
              <a:off x="7174" y="2851"/>
              <a:ext cx="123" cy="23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I</a:t>
              </a:r>
            </a:p>
          </p:txBody>
        </p: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7069" y="5041"/>
              <a:ext cx="123" cy="23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E</a:t>
              </a:r>
            </a:p>
          </p:txBody>
        </p:sp>
        <p:sp>
          <p:nvSpPr>
            <p:cNvPr id="40" name="Line 15"/>
            <p:cNvSpPr>
              <a:spLocks noChangeShapeType="1"/>
            </p:cNvSpPr>
            <p:nvPr/>
          </p:nvSpPr>
          <p:spPr bwMode="auto">
            <a:xfrm>
              <a:off x="5757" y="3401"/>
              <a:ext cx="840" cy="706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35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6649" y="3401"/>
              <a:ext cx="998" cy="706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35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 flipH="1">
              <a:off x="5774" y="4394"/>
              <a:ext cx="805" cy="941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35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3" name="Line 18"/>
            <p:cNvSpPr>
              <a:spLocks noChangeShapeType="1"/>
            </p:cNvSpPr>
            <p:nvPr/>
          </p:nvSpPr>
          <p:spPr bwMode="auto">
            <a:xfrm>
              <a:off x="6649" y="4394"/>
              <a:ext cx="823" cy="941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35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5284" y="4917"/>
              <a:ext cx="200" cy="27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C</a:t>
              </a:r>
            </a:p>
          </p:txBody>
        </p:sp>
        <p:sp>
          <p:nvSpPr>
            <p:cNvPr id="45" name="Text Box 20"/>
            <p:cNvSpPr txBox="1">
              <a:spLocks noChangeArrowheads="1"/>
            </p:cNvSpPr>
            <p:nvPr/>
          </p:nvSpPr>
          <p:spPr bwMode="auto">
            <a:xfrm>
              <a:off x="5687" y="5728"/>
              <a:ext cx="2678" cy="23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ctr"/>
              <a:r>
                <a:rPr lang="zh-CN" altLang="en-US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图</a:t>
              </a:r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5.4 </a:t>
              </a:r>
              <a:r>
                <a:rPr lang="zh-CN" altLang="en-US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关于学习心理的贝叶斯网络</a:t>
              </a:r>
            </a:p>
          </p:txBody>
        </p:sp>
        <p:sp>
          <p:nvSpPr>
            <p:cNvPr id="46" name="Text Box 21"/>
            <p:cNvSpPr txBox="1">
              <a:spLocks noChangeArrowheads="1"/>
            </p:cNvSpPr>
            <p:nvPr/>
          </p:nvSpPr>
          <p:spPr bwMode="auto">
            <a:xfrm>
              <a:off x="6264" y="5048"/>
              <a:ext cx="718" cy="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A  P(C|A)</a:t>
              </a:r>
            </a:p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T  0.8</a:t>
              </a:r>
            </a:p>
          </p:txBody>
        </p:sp>
        <p:sp>
          <p:nvSpPr>
            <p:cNvPr id="47" name="Text Box 22"/>
            <p:cNvSpPr txBox="1">
              <a:spLocks noChangeArrowheads="1"/>
            </p:cNvSpPr>
            <p:nvPr/>
          </p:nvSpPr>
          <p:spPr bwMode="auto">
            <a:xfrm>
              <a:off x="8032" y="5100"/>
              <a:ext cx="731" cy="5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A  P(E|A)</a:t>
              </a:r>
            </a:p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T  0.9</a:t>
              </a:r>
            </a:p>
          </p:txBody>
        </p:sp>
        <p:sp>
          <p:nvSpPr>
            <p:cNvPr id="48" name="Text Box 23"/>
            <p:cNvSpPr txBox="1">
              <a:spLocks noChangeArrowheads="1"/>
            </p:cNvSpPr>
            <p:nvPr/>
          </p:nvSpPr>
          <p:spPr bwMode="auto">
            <a:xfrm>
              <a:off x="6299" y="2904"/>
              <a:ext cx="542" cy="5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 P(D)</a:t>
              </a:r>
            </a:p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 0.15</a:t>
              </a:r>
            </a:p>
          </p:txBody>
        </p:sp>
        <p:sp>
          <p:nvSpPr>
            <p:cNvPr id="49" name="Text Box 24"/>
            <p:cNvSpPr txBox="1">
              <a:spLocks noChangeArrowheads="1"/>
            </p:cNvSpPr>
            <p:nvPr/>
          </p:nvSpPr>
          <p:spPr bwMode="auto">
            <a:xfrm>
              <a:off x="8171" y="2911"/>
              <a:ext cx="473" cy="5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P(I)</a:t>
              </a:r>
            </a:p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0.05</a:t>
              </a:r>
            </a:p>
          </p:txBody>
        </p:sp>
        <p:sp>
          <p:nvSpPr>
            <p:cNvPr id="50" name="Text Box 25"/>
            <p:cNvSpPr txBox="1">
              <a:spLocks noChangeArrowheads="1"/>
            </p:cNvSpPr>
            <p:nvPr/>
          </p:nvSpPr>
          <p:spPr bwMode="auto">
            <a:xfrm>
              <a:off x="7489" y="3662"/>
              <a:ext cx="1215" cy="13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fr-FR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D  I  P(A|D,I)</a:t>
              </a:r>
            </a:p>
            <a:p>
              <a:pPr algn="just"/>
              <a:r>
                <a:rPr lang="fr-FR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T  T   0.8</a:t>
              </a:r>
            </a:p>
            <a:p>
              <a:pPr algn="just"/>
              <a:r>
                <a:rPr lang="fr-FR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T  F   0.4</a:t>
              </a:r>
            </a:p>
            <a:p>
              <a:pPr algn="just"/>
              <a:r>
                <a:rPr lang="fr-FR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F  T   0.5</a:t>
              </a:r>
            </a:p>
            <a:p>
              <a:pPr algn="just"/>
              <a:r>
                <a:rPr lang="fr-FR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F  F   0.1</a:t>
              </a:r>
              <a:endParaRPr lang="en-US" altLang="zh-CN" sz="105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6A00AB-00E9-464E-ACC5-4AC7A15605AC}" type="slidenum">
              <a:rPr lang="en-US" altLang="zh-CN" smtClean="0">
                <a:ea typeface="宋体" charset="-122"/>
              </a:rPr>
              <a:pPr/>
              <a:t>47</a:t>
            </a:fld>
            <a:endParaRPr lang="en-US" altLang="zh-CN">
              <a:ea typeface="宋体" charset="-122"/>
            </a:endParaRP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124986" y="1660911"/>
            <a:ext cx="8785225" cy="2175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  <a:spcAft>
                <a:spcPct val="5000"/>
              </a:spcAft>
            </a:pP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   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   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(2) </a:t>
            </a:r>
            <a:r>
              <a:rPr kumimoji="1" lang="zh-CN" altLang="en-US" sz="15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给定一个节点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，</a:t>
            </a:r>
            <a:r>
              <a:rPr kumimoji="1" lang="zh-CN" altLang="en-US" sz="15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该节点与其父节点、子节点和子节点的父节点一起构成了一个马尔科夫覆盖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，则</a:t>
            </a:r>
            <a:r>
              <a:rPr kumimoji="1" lang="zh-CN" altLang="en-US" sz="15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该节点与马尔科夫覆盖以外的所有节点之间都是条件独立的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。</a:t>
            </a:r>
          </a:p>
          <a:p>
            <a:pPr>
              <a:lnSpc>
                <a:spcPct val="150000"/>
              </a:lnSpc>
              <a:spcBef>
                <a:spcPct val="5000"/>
              </a:spcBef>
              <a:spcAft>
                <a:spcPct val="5000"/>
              </a:spcAft>
            </a:pP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       </a:t>
            </a:r>
            <a:r>
              <a:rPr kumimoji="1" lang="zh-CN" altLang="en-US" sz="1500" b="1" dirty="0">
                <a:solidFill>
                  <a:srgbClr val="A50021"/>
                </a:solidFill>
                <a:latin typeface="Times New Roman" pitchFamily="18" charset="0"/>
                <a:ea typeface="楷体_GB2312" pitchFamily="49" charset="-122"/>
              </a:rPr>
              <a:t>例如，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在图</a:t>
            </a:r>
            <a:r>
              <a:rPr kumimoji="1" lang="en-US" altLang="zh-CN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5.4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所示的贝叶斯网络中，若给定一个节点“碰见难题”，其马尔科夫覆盖包括“产生焦虑”、“遇到干扰” 。</a:t>
            </a:r>
          </a:p>
          <a:p>
            <a:pPr>
              <a:lnSpc>
                <a:spcPct val="150000"/>
              </a:lnSpc>
              <a:spcBef>
                <a:spcPct val="5000"/>
              </a:spcBef>
              <a:spcAft>
                <a:spcPct val="5000"/>
              </a:spcAft>
            </a:pP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        此时，节点“碰见难题”与处于马尔科夫覆盖以外的那些节点，如节点“思维迟缓”和节点“情绪波动”之间都是</a:t>
            </a:r>
            <a:r>
              <a:rPr kumimoji="1" lang="zh-CN" altLang="en-US" sz="15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条件独立的</a:t>
            </a:r>
            <a:r>
              <a:rPr kumimoji="1" lang="zh-CN" altLang="en-US" sz="15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611189" y="971551"/>
            <a:ext cx="781367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zh-CN" altLang="en-US" sz="30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贝叶斯网络的条件依赖关系表示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1" y="845709"/>
            <a:ext cx="18473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135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1167180"/>
            <a:ext cx="227948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kumimoji="1" lang="en-US" altLang="zh-CN" sz="75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675"/>
              <a:t> </a:t>
            </a:r>
            <a:endParaRPr kumimoji="1" lang="en-US" altLang="zh-CN">
              <a:latin typeface="Times New Roman" pitchFamily="18" charset="0"/>
            </a:endParaRPr>
          </a:p>
        </p:txBody>
      </p:sp>
      <p:grpSp>
        <p:nvGrpSpPr>
          <p:cNvPr id="29" name="Group 4"/>
          <p:cNvGrpSpPr>
            <a:grpSpLocks noChangeAspect="1"/>
          </p:cNvGrpSpPr>
          <p:nvPr/>
        </p:nvGrpSpPr>
        <p:grpSpPr bwMode="auto">
          <a:xfrm>
            <a:off x="3661165" y="3517890"/>
            <a:ext cx="3375446" cy="2263151"/>
            <a:chOff x="5260" y="2689"/>
            <a:chExt cx="3622" cy="3276"/>
          </a:xfrm>
        </p:grpSpPr>
        <p:sp>
          <p:nvSpPr>
            <p:cNvPr id="30" name="AutoShape 5"/>
            <p:cNvSpPr>
              <a:spLocks noChangeAspect="1" noChangeArrowheads="1"/>
            </p:cNvSpPr>
            <p:nvPr/>
          </p:nvSpPr>
          <p:spPr bwMode="auto">
            <a:xfrm>
              <a:off x="5260" y="2689"/>
              <a:ext cx="3622" cy="3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5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31" name="Text Box 6"/>
            <p:cNvSpPr txBox="1">
              <a:spLocks noChangeArrowheads="1"/>
            </p:cNvSpPr>
            <p:nvPr/>
          </p:nvSpPr>
          <p:spPr bwMode="auto">
            <a:xfrm>
              <a:off x="5354" y="3139"/>
              <a:ext cx="840" cy="2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ctr"/>
              <a:r>
                <a:rPr lang="zh-CN" altLang="en-US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碰见难题</a:t>
              </a:r>
            </a:p>
          </p:txBody>
        </p: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6124" y="4107"/>
              <a:ext cx="945" cy="2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zh-CN" altLang="en-US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产生焦虑</a:t>
              </a:r>
            </a:p>
          </p:txBody>
        </p:sp>
        <p:sp>
          <p:nvSpPr>
            <p:cNvPr id="33" name="Text Box 8"/>
            <p:cNvSpPr txBox="1">
              <a:spLocks noChangeArrowheads="1"/>
            </p:cNvSpPr>
            <p:nvPr/>
          </p:nvSpPr>
          <p:spPr bwMode="auto">
            <a:xfrm>
              <a:off x="7209" y="3139"/>
              <a:ext cx="858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ctr"/>
              <a:r>
                <a:rPr lang="zh-CN" altLang="en-US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遇到干扰</a:t>
              </a:r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5337" y="5362"/>
              <a:ext cx="823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zh-CN" altLang="en-US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思维迟缓</a:t>
              </a:r>
            </a:p>
          </p:txBody>
        </p:sp>
        <p:sp>
          <p:nvSpPr>
            <p:cNvPr id="35" name="Text Box 10"/>
            <p:cNvSpPr txBox="1">
              <a:spLocks noChangeArrowheads="1"/>
            </p:cNvSpPr>
            <p:nvPr/>
          </p:nvSpPr>
          <p:spPr bwMode="auto">
            <a:xfrm>
              <a:off x="7104" y="5335"/>
              <a:ext cx="823" cy="2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zh-CN" altLang="en-US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情绪波动</a:t>
              </a:r>
            </a:p>
          </p:txBody>
        </p:sp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5809" y="3871"/>
              <a:ext cx="200" cy="2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A</a:t>
              </a:r>
            </a:p>
          </p:txBody>
        </p:sp>
        <p:sp>
          <p:nvSpPr>
            <p:cNvPr id="37" name="Text Box 12"/>
            <p:cNvSpPr txBox="1">
              <a:spLocks noChangeArrowheads="1"/>
            </p:cNvSpPr>
            <p:nvPr/>
          </p:nvSpPr>
          <p:spPr bwMode="auto">
            <a:xfrm>
              <a:off x="5354" y="2799"/>
              <a:ext cx="157" cy="2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D</a:t>
              </a:r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auto">
            <a:xfrm>
              <a:off x="7174" y="2851"/>
              <a:ext cx="123" cy="23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I</a:t>
              </a:r>
            </a:p>
          </p:txBody>
        </p: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7069" y="5041"/>
              <a:ext cx="123" cy="23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E</a:t>
              </a:r>
            </a:p>
          </p:txBody>
        </p:sp>
        <p:sp>
          <p:nvSpPr>
            <p:cNvPr id="40" name="Line 15"/>
            <p:cNvSpPr>
              <a:spLocks noChangeShapeType="1"/>
            </p:cNvSpPr>
            <p:nvPr/>
          </p:nvSpPr>
          <p:spPr bwMode="auto">
            <a:xfrm>
              <a:off x="5757" y="3401"/>
              <a:ext cx="840" cy="706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35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6649" y="3401"/>
              <a:ext cx="998" cy="706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35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 flipH="1">
              <a:off x="5774" y="4394"/>
              <a:ext cx="805" cy="941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35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3" name="Line 18"/>
            <p:cNvSpPr>
              <a:spLocks noChangeShapeType="1"/>
            </p:cNvSpPr>
            <p:nvPr/>
          </p:nvSpPr>
          <p:spPr bwMode="auto">
            <a:xfrm>
              <a:off x="6649" y="4394"/>
              <a:ext cx="823" cy="941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35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5284" y="4917"/>
              <a:ext cx="200" cy="27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C</a:t>
              </a:r>
            </a:p>
          </p:txBody>
        </p:sp>
        <p:sp>
          <p:nvSpPr>
            <p:cNvPr id="45" name="Text Box 20"/>
            <p:cNvSpPr txBox="1">
              <a:spLocks noChangeArrowheads="1"/>
            </p:cNvSpPr>
            <p:nvPr/>
          </p:nvSpPr>
          <p:spPr bwMode="auto">
            <a:xfrm>
              <a:off x="5687" y="5728"/>
              <a:ext cx="2678" cy="23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ctr"/>
              <a:r>
                <a:rPr lang="zh-CN" altLang="en-US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图</a:t>
              </a:r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5.4 </a:t>
              </a:r>
              <a:r>
                <a:rPr lang="zh-CN" altLang="en-US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关于学习心理的贝叶斯网络</a:t>
              </a:r>
            </a:p>
          </p:txBody>
        </p:sp>
        <p:sp>
          <p:nvSpPr>
            <p:cNvPr id="46" name="Text Box 21"/>
            <p:cNvSpPr txBox="1">
              <a:spLocks noChangeArrowheads="1"/>
            </p:cNvSpPr>
            <p:nvPr/>
          </p:nvSpPr>
          <p:spPr bwMode="auto">
            <a:xfrm>
              <a:off x="6264" y="5048"/>
              <a:ext cx="718" cy="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A  P(C|A)</a:t>
              </a:r>
            </a:p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T  0.8</a:t>
              </a:r>
            </a:p>
          </p:txBody>
        </p:sp>
        <p:sp>
          <p:nvSpPr>
            <p:cNvPr id="47" name="Text Box 22"/>
            <p:cNvSpPr txBox="1">
              <a:spLocks noChangeArrowheads="1"/>
            </p:cNvSpPr>
            <p:nvPr/>
          </p:nvSpPr>
          <p:spPr bwMode="auto">
            <a:xfrm>
              <a:off x="8032" y="5100"/>
              <a:ext cx="731" cy="5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A  P(E|A)</a:t>
              </a:r>
            </a:p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T  0.9</a:t>
              </a:r>
            </a:p>
          </p:txBody>
        </p:sp>
        <p:sp>
          <p:nvSpPr>
            <p:cNvPr id="48" name="Text Box 23"/>
            <p:cNvSpPr txBox="1">
              <a:spLocks noChangeArrowheads="1"/>
            </p:cNvSpPr>
            <p:nvPr/>
          </p:nvSpPr>
          <p:spPr bwMode="auto">
            <a:xfrm>
              <a:off x="6299" y="2904"/>
              <a:ext cx="542" cy="5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 P(D)</a:t>
              </a:r>
            </a:p>
            <a:p>
              <a:pPr algn="just"/>
              <a:r>
                <a:rPr lang="en-US" altLang="zh-CN" sz="105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 0.15</a:t>
              </a:r>
            </a:p>
          </p:txBody>
        </p:sp>
        <p:sp>
          <p:nvSpPr>
            <p:cNvPr id="49" name="Text Box 24"/>
            <p:cNvSpPr txBox="1">
              <a:spLocks noChangeArrowheads="1"/>
            </p:cNvSpPr>
            <p:nvPr/>
          </p:nvSpPr>
          <p:spPr bwMode="auto">
            <a:xfrm>
              <a:off x="8171" y="2911"/>
              <a:ext cx="473" cy="5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P(I)</a:t>
              </a:r>
            </a:p>
            <a:p>
              <a:pPr algn="just"/>
              <a:r>
                <a:rPr lang="en-US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0.05</a:t>
              </a:r>
            </a:p>
          </p:txBody>
        </p:sp>
        <p:sp>
          <p:nvSpPr>
            <p:cNvPr id="50" name="Text Box 25"/>
            <p:cNvSpPr txBox="1">
              <a:spLocks noChangeArrowheads="1"/>
            </p:cNvSpPr>
            <p:nvPr/>
          </p:nvSpPr>
          <p:spPr bwMode="auto">
            <a:xfrm>
              <a:off x="7489" y="3662"/>
              <a:ext cx="1215" cy="13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lIns="13500" tIns="8100" rIns="13500" bIns="8100"/>
            <a:lstStyle/>
            <a:p>
              <a:pPr algn="just"/>
              <a:r>
                <a:rPr lang="fr-FR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D  I  P(A|D,I)</a:t>
              </a:r>
            </a:p>
            <a:p>
              <a:pPr algn="just"/>
              <a:r>
                <a:rPr lang="fr-FR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T  T   0.8</a:t>
              </a:r>
            </a:p>
            <a:p>
              <a:pPr algn="just"/>
              <a:r>
                <a:rPr lang="fr-FR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T  F   0.4</a:t>
              </a:r>
            </a:p>
            <a:p>
              <a:pPr algn="just"/>
              <a:r>
                <a:rPr lang="fr-FR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F  T   0.5</a:t>
              </a:r>
            </a:p>
            <a:p>
              <a:pPr algn="just"/>
              <a:r>
                <a:rPr lang="fr-FR" altLang="zh-CN" sz="105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F  F   0.1</a:t>
              </a:r>
              <a:endParaRPr lang="en-US" altLang="zh-CN" sz="105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714500"/>
            <a:ext cx="1828800" cy="1216272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228851" y="2022872"/>
            <a:ext cx="1143000" cy="5715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dirty="0">
                <a:latin typeface="Calibri"/>
                <a:cs typeface="Calibri"/>
              </a:rPr>
              <a:t>Burglary</a:t>
            </a:r>
          </a:p>
        </p:txBody>
      </p:sp>
      <p:sp>
        <p:nvSpPr>
          <p:cNvPr id="6" name="Oval 5"/>
          <p:cNvSpPr/>
          <p:nvPr/>
        </p:nvSpPr>
        <p:spPr>
          <a:xfrm>
            <a:off x="3600450" y="2022872"/>
            <a:ext cx="1085851" cy="6286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dirty="0" err="1">
                <a:latin typeface="Calibri"/>
                <a:cs typeface="Calibri"/>
              </a:rPr>
              <a:t>Earthqk</a:t>
            </a:r>
            <a:endParaRPr lang="en-US" sz="1350" b="1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2971800" y="2765822"/>
            <a:ext cx="857251" cy="7429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dirty="0">
                <a:latin typeface="Calibri"/>
                <a:cs typeface="Calibri"/>
              </a:rPr>
              <a:t>Alarm</a:t>
            </a:r>
          </a:p>
        </p:txBody>
      </p:sp>
      <p:sp>
        <p:nvSpPr>
          <p:cNvPr id="8" name="Oval 7"/>
          <p:cNvSpPr/>
          <p:nvPr/>
        </p:nvSpPr>
        <p:spPr>
          <a:xfrm>
            <a:off x="2114551" y="3565923"/>
            <a:ext cx="800100" cy="6738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dirty="0">
                <a:latin typeface="Calibri"/>
                <a:cs typeface="Calibri"/>
              </a:rPr>
              <a:t>John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3829051" y="3565922"/>
            <a:ext cx="800100" cy="685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dirty="0">
                <a:latin typeface="Calibri"/>
                <a:cs typeface="Calibri"/>
              </a:rPr>
              <a:t>Mary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2808685" y="2586038"/>
            <a:ext cx="279797" cy="2964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3812383" y="2543176"/>
            <a:ext cx="222647" cy="439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2722960" y="3192065"/>
            <a:ext cx="165497" cy="582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3883819" y="3220642"/>
            <a:ext cx="165497" cy="525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143000" y="1927624"/>
          <a:ext cx="971551" cy="10096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0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4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5257801" y="1870474"/>
          <a:ext cx="973932" cy="10096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2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68564" marR="68564" marT="34290" marB="3429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68564" marR="68564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68564" marR="68564" marT="34290" marB="3429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68564" marR="68564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4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64" marR="68564" marT="34290" marB="3429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68564" marR="68564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257800" y="3257552"/>
          <a:ext cx="2114552" cy="254119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2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2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L="68580" marR="68580" marT="34287" marB="3428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1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L="68580" marR="68580" marT="34287" marB="3428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1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1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1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1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1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L="68580" marR="68580" marT="34287" marB="342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1257301" y="4366024"/>
          <a:ext cx="1485901" cy="141370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7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84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L="68580" marR="68580" marT="34302" marB="34302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L="68580" marR="68580" marT="34302" marB="34302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302" marB="34302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302" marB="34302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302" marB="34302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3200401" y="4366024"/>
          <a:ext cx="1543050" cy="141370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7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84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L="68580" marR="68580" marT="34302" marB="34302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L="68580" marR="68580" marT="34302" marB="34302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302" marB="34302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302" marB="34302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302" marB="34302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L="68580" marR="68580" marT="34302" marB="343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1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kern="1200" dirty="0">
                <a:solidFill>
                  <a:srgbClr val="3333FF"/>
                </a:solidFill>
              </a:rPr>
              <a:t>局部马尔可夫性质 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1025" name="Picture 1" descr="C:\Users\ABC\AppData\Roaming\Tencent\Users\79190152\QQ\WinTemp\RichOle\G~UL0TYW(IH@H(4%FFNWA[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696" y="1678356"/>
            <a:ext cx="8347166" cy="40607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7937CD-F696-42A8-A74A-75F25F37CB18}" type="slidenum">
              <a:rPr lang="en-US" altLang="zh-CN" smtClean="0"/>
              <a:t>5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179570" cy="2221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图片 6" descr="33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765160" y="2448656"/>
            <a:ext cx="6357950" cy="404241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857250"/>
            <a:ext cx="8229600" cy="857250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三个变量的依赖关系示例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34" y="1761028"/>
            <a:ext cx="7038264" cy="2429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601346" y="4118937"/>
            <a:ext cx="7929618" cy="165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zh-CN" altLang="en-US" sz="1350" b="1" dirty="0"/>
              <a:t>（</a:t>
            </a:r>
            <a:r>
              <a:rPr lang="en-US" altLang="zh-CN" sz="1350" b="1" dirty="0"/>
              <a:t>1</a:t>
            </a:r>
            <a:r>
              <a:rPr lang="zh-CN" altLang="en-US" sz="1350" b="1" dirty="0"/>
              <a:t>） 间接因果关系（</a:t>
            </a:r>
            <a:r>
              <a:rPr lang="en-US" altLang="zh-CN" sz="1350" b="1" dirty="0"/>
              <a:t>a</a:t>
            </a:r>
            <a:r>
              <a:rPr lang="zh-CN" altLang="en-US" sz="1350" b="1" dirty="0"/>
              <a:t>）：当 𝑋</a:t>
            </a:r>
            <a:r>
              <a:rPr lang="en-US" altLang="zh-CN" sz="900" b="1" dirty="0"/>
              <a:t>2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已知时，𝑋</a:t>
            </a:r>
            <a:r>
              <a:rPr lang="en-US" altLang="zh-CN" sz="900" b="1" dirty="0"/>
              <a:t>1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和 𝑋</a:t>
            </a:r>
            <a:r>
              <a:rPr lang="en-US" altLang="zh-CN" sz="900" b="1" dirty="0"/>
              <a:t>3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为条件独立。</a:t>
            </a:r>
            <a:endParaRPr lang="en-US" altLang="zh-CN" sz="1350" b="1" dirty="0"/>
          </a:p>
          <a:p>
            <a:pPr>
              <a:spcBef>
                <a:spcPts val="450"/>
              </a:spcBef>
            </a:pPr>
            <a:r>
              <a:rPr lang="zh-CN" altLang="en-US" sz="1350" b="1" dirty="0"/>
              <a:t>（</a:t>
            </a:r>
            <a:r>
              <a:rPr lang="en-US" altLang="zh-CN" sz="1350" b="1" dirty="0"/>
              <a:t>2</a:t>
            </a:r>
            <a:r>
              <a:rPr lang="zh-CN" altLang="en-US" sz="1350" b="1" dirty="0"/>
              <a:t>） 间接果因关系（</a:t>
            </a:r>
            <a:r>
              <a:rPr lang="en-US" altLang="zh-CN" sz="1350" b="1" dirty="0"/>
              <a:t>b</a:t>
            </a:r>
            <a:r>
              <a:rPr lang="zh-CN" altLang="en-US" sz="1350" b="1" dirty="0"/>
              <a:t>）：当 𝑋</a:t>
            </a:r>
            <a:r>
              <a:rPr lang="en-US" altLang="zh-CN" sz="900" b="1" dirty="0"/>
              <a:t>2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已知时，𝑋</a:t>
            </a:r>
            <a:r>
              <a:rPr lang="en-US" altLang="zh-CN" sz="900" b="1" dirty="0"/>
              <a:t>1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和 𝑋</a:t>
            </a:r>
            <a:r>
              <a:rPr lang="en-US" altLang="zh-CN" sz="900" b="1" dirty="0"/>
              <a:t>3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为条件独立。</a:t>
            </a:r>
            <a:endParaRPr lang="en-US" altLang="zh-CN" sz="1350" b="1" dirty="0"/>
          </a:p>
          <a:p>
            <a:pPr>
              <a:spcBef>
                <a:spcPts val="450"/>
              </a:spcBef>
            </a:pPr>
            <a:r>
              <a:rPr lang="zh-CN" altLang="en-US" sz="1350" b="1" dirty="0"/>
              <a:t>（</a:t>
            </a:r>
            <a:r>
              <a:rPr lang="en-US" altLang="zh-CN" sz="1350" b="1" dirty="0"/>
              <a:t>3</a:t>
            </a:r>
            <a:r>
              <a:rPr lang="zh-CN" altLang="en-US" sz="1350" b="1" dirty="0"/>
              <a:t>） 共因关系（</a:t>
            </a:r>
            <a:r>
              <a:rPr lang="en-US" altLang="zh-CN" sz="1350" b="1" dirty="0"/>
              <a:t>c</a:t>
            </a:r>
            <a:r>
              <a:rPr lang="zh-CN" altLang="en-US" sz="1350" b="1" dirty="0"/>
              <a:t>）：当 𝑋</a:t>
            </a:r>
            <a:r>
              <a:rPr lang="en-US" altLang="zh-CN" sz="900" b="1" dirty="0"/>
              <a:t>2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未知时，𝑋</a:t>
            </a:r>
            <a:r>
              <a:rPr lang="en-US" altLang="zh-CN" sz="900" b="1" dirty="0"/>
              <a:t>1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和 𝑋</a:t>
            </a:r>
            <a:r>
              <a:rPr lang="en-US" altLang="zh-CN" sz="900" b="1" dirty="0"/>
              <a:t>3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是不独立的；</a:t>
            </a:r>
            <a:endParaRPr lang="en-US" altLang="zh-CN" sz="1350" b="1" dirty="0"/>
          </a:p>
          <a:p>
            <a:pPr>
              <a:spcBef>
                <a:spcPts val="450"/>
              </a:spcBef>
            </a:pPr>
            <a:r>
              <a:rPr lang="zh-CN" altLang="en-US" sz="1350" b="1" dirty="0"/>
              <a:t>                                      当 𝑋</a:t>
            </a:r>
            <a:r>
              <a:rPr lang="en-US" altLang="zh-CN" sz="900" b="1" dirty="0"/>
              <a:t>2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已知 时，𝑋</a:t>
            </a:r>
            <a:r>
              <a:rPr lang="en-US" altLang="zh-CN" sz="900" b="1" dirty="0"/>
              <a:t>1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和 𝑋</a:t>
            </a:r>
            <a:r>
              <a:rPr lang="en-US" altLang="zh-CN" sz="900" b="1" dirty="0"/>
              <a:t>3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条件独立。</a:t>
            </a:r>
            <a:endParaRPr lang="en-US" altLang="zh-CN" sz="1350" b="1" dirty="0"/>
          </a:p>
          <a:p>
            <a:pPr>
              <a:spcBef>
                <a:spcPts val="450"/>
              </a:spcBef>
            </a:pPr>
            <a:r>
              <a:rPr lang="zh-CN" altLang="en-US" sz="1350" b="1" dirty="0"/>
              <a:t>（</a:t>
            </a:r>
            <a:r>
              <a:rPr lang="en-US" altLang="zh-CN" sz="1350" b="1" dirty="0"/>
              <a:t>4</a:t>
            </a:r>
            <a:r>
              <a:rPr lang="zh-CN" altLang="en-US" sz="1350" b="1" dirty="0"/>
              <a:t>） 共果关系（</a:t>
            </a:r>
            <a:r>
              <a:rPr lang="en-US" altLang="zh-CN" sz="1350" b="1" dirty="0"/>
              <a:t>d</a:t>
            </a:r>
            <a:r>
              <a:rPr lang="zh-CN" altLang="en-US" sz="1350" b="1" dirty="0"/>
              <a:t>）：当𝑋</a:t>
            </a:r>
            <a:r>
              <a:rPr lang="en-US" altLang="zh-CN" sz="900" b="1" dirty="0"/>
              <a:t>2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未知时，𝑋</a:t>
            </a:r>
            <a:r>
              <a:rPr lang="en-US" altLang="zh-CN" sz="900" b="1" dirty="0"/>
              <a:t>1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和 𝑋</a:t>
            </a:r>
            <a:r>
              <a:rPr lang="en-US" altLang="zh-CN" sz="900" b="1" dirty="0"/>
              <a:t>3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是独立的；</a:t>
            </a:r>
            <a:endParaRPr lang="en-US" altLang="zh-CN" sz="1350" b="1" dirty="0"/>
          </a:p>
          <a:p>
            <a:pPr>
              <a:spcBef>
                <a:spcPts val="450"/>
              </a:spcBef>
            </a:pPr>
            <a:r>
              <a:rPr lang="zh-CN" altLang="en-US" sz="1350" b="1" dirty="0"/>
              <a:t>                                      当𝑋</a:t>
            </a:r>
            <a:r>
              <a:rPr lang="en-US" altLang="zh-CN" sz="900" b="1" dirty="0"/>
              <a:t>2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已知时， 𝑋</a:t>
            </a:r>
            <a:r>
              <a:rPr lang="en-US" altLang="zh-CN" sz="900" b="1" dirty="0"/>
              <a:t>1 </a:t>
            </a:r>
            <a:r>
              <a:rPr lang="zh-CN" altLang="en-US" sz="1350" b="1" dirty="0"/>
              <a:t>和 𝑋</a:t>
            </a:r>
            <a:r>
              <a:rPr lang="en-US" altLang="zh-CN" sz="900" b="1" dirty="0"/>
              <a:t>3</a:t>
            </a:r>
            <a:r>
              <a:rPr lang="en-US" altLang="zh-CN" sz="1350" b="1" dirty="0"/>
              <a:t> </a:t>
            </a:r>
            <a:r>
              <a:rPr lang="zh-CN" altLang="en-US" sz="1350" b="1" dirty="0"/>
              <a:t>不独立。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5211377" y="2525309"/>
            <a:ext cx="8001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z="30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+mn-cs"/>
              </a:rPr>
              <a:t>条件独立</a:t>
            </a:r>
            <a:endParaRPr kumimoji="1" lang="en-US" altLang="en-US" sz="3000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087491" name="Rectangle 3"/>
          <p:cNvSpPr>
            <a:spLocks noGrp="1" noChangeArrowheads="1"/>
          </p:cNvSpPr>
          <p:nvPr>
            <p:ph idx="1"/>
          </p:nvPr>
        </p:nvSpPr>
        <p:spPr>
          <a:xfrm>
            <a:off x="337322" y="1556792"/>
            <a:ext cx="8153400" cy="354687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(Conditional) independence is a property of a distribution</a:t>
            </a:r>
          </a:p>
          <a:p>
            <a:pPr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78" y="2462977"/>
            <a:ext cx="4152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7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776" y="2411009"/>
            <a:ext cx="105132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535439" y="3380533"/>
            <a:ext cx="8271239" cy="9012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朴素贝叶斯分类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需要用数学描述，如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Class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是某个类别集合，可以表示为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Class={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类别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，类别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，类别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，，，类别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n}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，待分类某个样本特征集合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={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特征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，特征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，特征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，，，特征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n}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5" name="对象 -2147482601"/>
          <p:cNvGraphicFramePr>
            <a:graphicFrameLocks/>
          </p:cNvGraphicFramePr>
          <p:nvPr/>
        </p:nvGraphicFramePr>
        <p:xfrm>
          <a:off x="505147" y="4470544"/>
          <a:ext cx="2869280" cy="727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公式" r:id="rId8" imgW="1523880" imgH="419040" progId="Equation.3">
                  <p:embed/>
                </p:oleObj>
              </mc:Choice>
              <mc:Fallback>
                <p:oleObj name="公式" r:id="rId8" imgW="1523880" imgH="419040" progId="Equation.3">
                  <p:embed/>
                  <p:pic>
                    <p:nvPicPr>
                      <p:cNvPr id="15" name="对象 -2147482601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147" y="4470544"/>
                        <a:ext cx="2869280" cy="727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600"/>
          <p:cNvGraphicFramePr>
            <a:graphicFrameLocks/>
          </p:cNvGraphicFramePr>
          <p:nvPr/>
        </p:nvGraphicFramePr>
        <p:xfrm>
          <a:off x="3825337" y="4467883"/>
          <a:ext cx="4922560" cy="793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公式" r:id="rId10" imgW="2514600" imgH="431640" progId="Equation.3">
                  <p:embed/>
                </p:oleObj>
              </mc:Choice>
              <mc:Fallback>
                <p:oleObj name="公式" r:id="rId10" imgW="2514600" imgH="431640" progId="Equation.3">
                  <p:embed/>
                  <p:pic>
                    <p:nvPicPr>
                      <p:cNvPr id="16" name="对象 -2147482600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337" y="4467883"/>
                        <a:ext cx="4922560" cy="7935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0818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809" y="-3042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作业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贝叶斯规则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5890"/>
            <a:ext cx="8229600" cy="4525963"/>
          </a:xfrm>
        </p:spPr>
        <p:txBody>
          <a:bodyPr/>
          <a:lstStyle/>
          <a:p>
            <a:r>
              <a:rPr lang="en-US" b="1" dirty="0"/>
              <a:t>Given: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365385"/>
              </p:ext>
            </p:extLst>
          </p:nvPr>
        </p:nvGraphicFramePr>
        <p:xfrm>
          <a:off x="2347277" y="1734496"/>
          <a:ext cx="1344047" cy="990126"/>
        </p:xfrm>
        <a:graphic>
          <a:graphicData uri="http://schemas.openxmlformats.org/drawingml/2006/table">
            <a:tbl>
              <a:tblPr/>
              <a:tblGrid>
                <a:gridCol w="806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marL="68580" marR="68580" marT="27861" marB="278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68580" marR="68580" marT="27861" marB="278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68580" marR="68580" marT="27861" marB="278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marL="68580" marR="68580" marT="27861" marB="278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68580" marR="68580" marT="27861" marB="278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68580" marR="68580" marT="27861" marB="278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95541"/>
              </p:ext>
            </p:extLst>
          </p:nvPr>
        </p:nvGraphicFramePr>
        <p:xfrm>
          <a:off x="4004627" y="1426867"/>
          <a:ext cx="2687094" cy="1650115"/>
        </p:xfrm>
        <a:graphic>
          <a:graphicData uri="http://schemas.openxmlformats.org/drawingml/2006/table">
            <a:tbl>
              <a:tblPr/>
              <a:tblGrid>
                <a:gridCol w="100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0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L="68580" marR="68580" marT="27851" marB="278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68580" marR="68580" marT="27851" marB="278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68580" marR="68580" marT="27851" marB="278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68580" marR="68580" marT="27851" marB="278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68580" marR="68580" marT="27851" marB="278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68580" marR="68580" marT="27851" marB="278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68580" marR="68580" marT="27851" marB="278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68580" marR="68580" marT="27851" marB="278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68580" marR="68580" marT="27851" marB="278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68580" marR="68580" marT="27851" marB="278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68580" marR="68580" marT="27851" marB="278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L="68580" marR="68580" marT="27851" marB="278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68580" marR="68580" marT="27851" marB="278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68580" marR="68580" marT="27851" marB="278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68580" marR="68580" marT="27851" marB="278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387" y="1105288"/>
            <a:ext cx="1114322" cy="23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352" y="1478976"/>
            <a:ext cx="696344" cy="19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FBB027-8FC4-4F1C-B24F-A50EA5168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" y="4080853"/>
            <a:ext cx="9091518" cy="11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作业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朴素贝叶斯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某家医院上午来了</a:t>
            </a:r>
            <a:r>
              <a:rPr lang="en-US" b="1" dirty="0"/>
              <a:t>10</a:t>
            </a:r>
            <a:r>
              <a:rPr lang="zh-CN" altLang="en-US" b="1" dirty="0"/>
              <a:t>个病人，其信息如下表，现在来了一位咳嗽的学生，请用朴素贝叶斯方法计算他患上新冠的概率有多大。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53</a:t>
            </a:fld>
            <a:endParaRPr 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10987"/>
              </p:ext>
            </p:extLst>
          </p:nvPr>
        </p:nvGraphicFramePr>
        <p:xfrm>
          <a:off x="2051720" y="3247407"/>
          <a:ext cx="3804074" cy="2893242"/>
        </p:xfrm>
        <a:graphic>
          <a:graphicData uri="http://schemas.openxmlformats.org/drawingml/2006/table">
            <a:tbl>
              <a:tblPr/>
              <a:tblGrid>
                <a:gridCol w="1227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solidFill>
                            <a:srgbClr val="FF0000"/>
                          </a:solidFill>
                          <a:latin typeface="Calibri"/>
                          <a:ea typeface="宋体"/>
                          <a:cs typeface="Times New Roman"/>
                        </a:rPr>
                        <a:t>症状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solidFill>
                            <a:srgbClr val="FF0000"/>
                          </a:solidFill>
                          <a:latin typeface="Calibri"/>
                          <a:ea typeface="宋体"/>
                          <a:cs typeface="Times New Roman"/>
                        </a:rPr>
                        <a:t>职业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solidFill>
                            <a:srgbClr val="FF0000"/>
                          </a:solidFill>
                          <a:latin typeface="Calibri"/>
                          <a:ea typeface="宋体"/>
                          <a:cs typeface="Times New Roman"/>
                        </a:rPr>
                        <a:t>疾病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程序员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发烧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程序员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新冠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学生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发烧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教师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学生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发烧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学生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新冠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教师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学生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新冠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学生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发烧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程序员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新冠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D552F51-B39B-41A8-B426-A3F05751BA8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1520" y="2247899"/>
            <a:ext cx="127853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ECE81C-4E51-42F5-9522-8104ECC3D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40882"/>
              </p:ext>
            </p:extLst>
          </p:nvPr>
        </p:nvGraphicFramePr>
        <p:xfrm>
          <a:off x="110576" y="2132856"/>
          <a:ext cx="9033424" cy="3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Equation" r:id="rId3" imgW="8851900" imgH="3429000" progId="Equation.DSMT4">
                  <p:embed/>
                </p:oleObj>
              </mc:Choice>
              <mc:Fallback>
                <p:oleObj name="Equation" r:id="rId3" imgW="8851900" imgH="3429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576" y="2132856"/>
                        <a:ext cx="9033424" cy="3511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397C45B-5323-41E9-A6B0-5C08AB63D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70042"/>
              </p:ext>
            </p:extLst>
          </p:nvPr>
        </p:nvGraphicFramePr>
        <p:xfrm>
          <a:off x="4644428" y="332656"/>
          <a:ext cx="3804074" cy="2893242"/>
        </p:xfrm>
        <a:graphic>
          <a:graphicData uri="http://schemas.openxmlformats.org/drawingml/2006/table">
            <a:tbl>
              <a:tblPr/>
              <a:tblGrid>
                <a:gridCol w="1227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solidFill>
                            <a:srgbClr val="FF0000"/>
                          </a:solidFill>
                          <a:latin typeface="Calibri"/>
                          <a:ea typeface="宋体"/>
                          <a:cs typeface="Times New Roman"/>
                        </a:rPr>
                        <a:t>症状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solidFill>
                            <a:srgbClr val="FF0000"/>
                          </a:solidFill>
                          <a:latin typeface="Calibri"/>
                          <a:ea typeface="宋体"/>
                          <a:cs typeface="Times New Roman"/>
                        </a:rPr>
                        <a:t>职业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solidFill>
                            <a:srgbClr val="FF0000"/>
                          </a:solidFill>
                          <a:latin typeface="Calibri"/>
                          <a:ea typeface="宋体"/>
                          <a:cs typeface="Times New Roman"/>
                        </a:rPr>
                        <a:t>疾病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程序员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发烧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程序员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新冠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学生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发烧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教师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学生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发烧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学生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新冠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教师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学生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新冠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咳嗽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学生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感冒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02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发烧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Calibri"/>
                          <a:ea typeface="宋体"/>
                          <a:cs typeface="Times New Roman"/>
                        </a:rPr>
                        <a:t>程序员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Calibri"/>
                          <a:ea typeface="宋体"/>
                          <a:cs typeface="Times New Roman"/>
                        </a:rPr>
                        <a:t>新冠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07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作业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贝叶斯网络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17031"/>
          </a:xfrm>
        </p:spPr>
        <p:txBody>
          <a:bodyPr/>
          <a:lstStyle/>
          <a:p>
            <a:pPr>
              <a:spcBef>
                <a:spcPts val="900"/>
              </a:spcBef>
              <a:buNone/>
            </a:pPr>
            <a:r>
              <a:rPr lang="zh-CN" altLang="en-US" sz="21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假设：</a:t>
            </a:r>
            <a:r>
              <a:rPr lang="en-US" altLang="zh-CN" sz="2100" b="1" i="1" dirty="0">
                <a:solidFill>
                  <a:srgbClr val="3333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en-US" altLang="zh-CN" sz="21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(Smoker)</a:t>
            </a:r>
            <a:r>
              <a:rPr lang="zh-CN" altLang="en-US" sz="2100" b="1" dirty="0">
                <a:latin typeface="黑体" pitchFamily="49" charset="-122"/>
              </a:rPr>
              <a:t>： 该患者为吸烟者；</a:t>
            </a:r>
            <a:endParaRPr lang="en-US" altLang="zh-CN" sz="2100" b="1" dirty="0">
              <a:latin typeface="黑体" pitchFamily="49" charset="-122"/>
            </a:endParaRPr>
          </a:p>
          <a:p>
            <a:pPr>
              <a:spcBef>
                <a:spcPts val="900"/>
              </a:spcBef>
              <a:buNone/>
            </a:pPr>
            <a:r>
              <a:rPr lang="en-US" altLang="zh-CN" sz="2100" b="1" i="1" dirty="0">
                <a:solidFill>
                  <a:srgbClr val="3333FF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</a:rPr>
              <a:t>      </a:t>
            </a:r>
            <a:r>
              <a:rPr lang="en-US" altLang="zh-CN" sz="2100" b="1" i="1" dirty="0">
                <a:solidFill>
                  <a:srgbClr val="3333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</a:t>
            </a:r>
            <a:r>
              <a:rPr lang="en-US" altLang="zh-CN" sz="21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(Coal miner)</a:t>
            </a:r>
            <a:r>
              <a:rPr lang="zh-CN" altLang="en-US" sz="2100" b="1" dirty="0">
                <a:latin typeface="黑体" pitchFamily="49" charset="-122"/>
              </a:rPr>
              <a:t>：该患者是煤矿工人</a:t>
            </a:r>
            <a:r>
              <a:rPr lang="en-US" altLang="zh-CN" sz="2100" b="1" dirty="0">
                <a:latin typeface="黑体" pitchFamily="49" charset="-122"/>
              </a:rPr>
              <a:t>; </a:t>
            </a:r>
          </a:p>
          <a:p>
            <a:pPr>
              <a:spcBef>
                <a:spcPts val="900"/>
              </a:spcBef>
              <a:buNone/>
            </a:pPr>
            <a:r>
              <a:rPr lang="en-US" altLang="zh-CN" sz="2100" b="1" i="1" dirty="0">
                <a:solidFill>
                  <a:srgbClr val="3333FF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</a:rPr>
              <a:t>      </a:t>
            </a:r>
            <a:r>
              <a:rPr lang="en-US" altLang="zh-CN" sz="2100" b="1" i="1" dirty="0">
                <a:solidFill>
                  <a:srgbClr val="3333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</a:t>
            </a:r>
            <a:r>
              <a:rPr lang="en-US" altLang="zh-CN" sz="21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(Lung cancer)</a:t>
            </a:r>
            <a:r>
              <a:rPr lang="zh-CN" altLang="en-US" sz="2100" b="1" dirty="0">
                <a:latin typeface="黑体" pitchFamily="49" charset="-122"/>
              </a:rPr>
              <a:t>：他患了肺癌；</a:t>
            </a:r>
            <a:endParaRPr lang="en-US" altLang="zh-CN" sz="2100" b="1" dirty="0">
              <a:latin typeface="黑体" pitchFamily="49" charset="-122"/>
            </a:endParaRPr>
          </a:p>
          <a:p>
            <a:pPr>
              <a:spcBef>
                <a:spcPts val="900"/>
              </a:spcBef>
              <a:buNone/>
            </a:pPr>
            <a:r>
              <a:rPr lang="en-US" altLang="zh-CN" sz="2100" b="1" i="1" dirty="0">
                <a:solidFill>
                  <a:srgbClr val="3333FF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</a:rPr>
              <a:t>      </a:t>
            </a:r>
            <a:r>
              <a:rPr lang="en-US" altLang="zh-CN" sz="2100" b="1" i="1" dirty="0">
                <a:solidFill>
                  <a:srgbClr val="3333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</a:t>
            </a:r>
            <a:r>
              <a:rPr lang="en-US" altLang="zh-CN" sz="21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(Emphysema)</a:t>
            </a:r>
            <a:r>
              <a:rPr lang="zh-CN" altLang="en-US" sz="2100" b="1" dirty="0">
                <a:latin typeface="黑体" pitchFamily="49" charset="-122"/>
              </a:rPr>
              <a:t>：他患了肺气肿</a:t>
            </a:r>
            <a:endParaRPr lang="en-US" altLang="zh-CN" sz="2100" b="1" dirty="0">
              <a:latin typeface="黑体" pitchFamily="49" charset="-122"/>
            </a:endParaRPr>
          </a:p>
          <a:p>
            <a:pPr>
              <a:spcBef>
                <a:spcPts val="900"/>
              </a:spcBef>
              <a:buNone/>
            </a:pPr>
            <a:r>
              <a:rPr lang="en-US" altLang="zh-CN" sz="2100" b="1" dirty="0">
                <a:latin typeface="黑体" pitchFamily="49" charset="-122"/>
              </a:rPr>
              <a:t>      </a:t>
            </a:r>
            <a:r>
              <a:rPr lang="zh-CN" altLang="en-US" sz="2100" b="1" dirty="0">
                <a:latin typeface="黑体" pitchFamily="49" charset="-122"/>
              </a:rPr>
              <a:t>先验结构：</a:t>
            </a:r>
            <a:r>
              <a:rPr lang="en-US" altLang="zh-CN" sz="2100" b="1" i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 </a:t>
            </a:r>
            <a:r>
              <a:rPr lang="zh-CN" altLang="en-US" sz="2100" b="1" dirty="0">
                <a:latin typeface="黑体" pitchFamily="49" charset="-122"/>
              </a:rPr>
              <a:t>可能导致 </a:t>
            </a:r>
            <a:r>
              <a:rPr lang="en-US" altLang="zh-CN" sz="2100" b="1" i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 </a:t>
            </a:r>
            <a:r>
              <a:rPr lang="zh-CN" altLang="en-US" sz="2100" b="1" dirty="0">
                <a:latin typeface="黑体" pitchFamily="49" charset="-122"/>
              </a:rPr>
              <a:t>和 </a:t>
            </a:r>
            <a:r>
              <a:rPr lang="en-US" altLang="zh-CN" sz="2100" b="1" i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</a:t>
            </a:r>
            <a:r>
              <a:rPr lang="zh-CN" altLang="en-US" sz="21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</a:t>
            </a:r>
            <a:r>
              <a:rPr lang="en-US" altLang="zh-CN" sz="2100" b="1" i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</a:t>
            </a:r>
            <a:r>
              <a:rPr lang="en-US" altLang="zh-CN" sz="2100" b="1" i="1" dirty="0">
                <a:latin typeface="黑体" pitchFamily="49" charset="-122"/>
              </a:rPr>
              <a:t> </a:t>
            </a:r>
            <a:r>
              <a:rPr lang="zh-CN" altLang="en-US" sz="2100" b="1" dirty="0">
                <a:latin typeface="黑体" pitchFamily="49" charset="-122"/>
              </a:rPr>
              <a:t>可能导致 </a:t>
            </a:r>
            <a:r>
              <a:rPr lang="en-US" altLang="zh-CN" sz="2100" b="1" i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</a:t>
            </a:r>
            <a:r>
              <a:rPr lang="zh-CN" altLang="en-US" sz="2100" b="1" dirty="0">
                <a:latin typeface="黑体" pitchFamily="49" charset="-122"/>
              </a:rPr>
              <a:t>。</a:t>
            </a:r>
            <a:endParaRPr lang="en-US" altLang="zh-CN" sz="2100" b="1" dirty="0">
              <a:latin typeface="黑体" pitchFamily="49" charset="-122"/>
            </a:endParaRPr>
          </a:p>
          <a:p>
            <a:pPr>
              <a:spcBef>
                <a:spcPts val="900"/>
              </a:spcBef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）构造贝叶斯网络</a:t>
            </a:r>
            <a:endParaRPr lang="en-US" altLang="zh-CN" sz="21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en-US" altLang="zh-CN" sz="2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）给定</a:t>
            </a:r>
            <a:r>
              <a:rPr lang="en-US" altLang="zh-CN" sz="2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，计算</a:t>
            </a:r>
            <a:r>
              <a:rPr lang="en-US" altLang="zh-CN" sz="2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P(E|S)</a:t>
            </a:r>
          </a:p>
          <a:p>
            <a:pPr>
              <a:lnSpc>
                <a:spcPct val="130000"/>
              </a:lnSpc>
            </a:pPr>
            <a:r>
              <a:rPr lang="zh-CN" altLang="en-US" sz="18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已知：</a:t>
            </a:r>
            <a:r>
              <a:rPr lang="zh-CN" alt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P(S)= 0.4</a:t>
            </a:r>
            <a:r>
              <a:rPr lang="zh-CN" altLang="en-US" sz="18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P(C)= 0.3</a:t>
            </a:r>
            <a:r>
              <a:rPr lang="zh-CN" altLang="en-US" sz="18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P(E|S, C)= 0.9</a:t>
            </a:r>
            <a:r>
              <a:rPr lang="zh-CN" altLang="en-US" sz="18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P(E|S, 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C)= 0.3</a:t>
            </a:r>
          </a:p>
          <a:p>
            <a:pPr>
              <a:lnSpc>
                <a:spcPct val="130000"/>
              </a:lnSpc>
              <a:buNone/>
            </a:pP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                 P(E|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S, C)=0.5</a:t>
            </a:r>
            <a:r>
              <a:rPr lang="zh-CN" altLang="en-US" sz="18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P(E|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S,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～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C)=0.1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5190C3B-F6EC-4F26-8549-DF1C1F19D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4423" y="1634285"/>
            <a:ext cx="360363" cy="3603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i="1">
                <a:latin typeface="Arial" pitchFamily="34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E455AF-C59E-401E-8DD0-FA1E60651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0186" y="1634285"/>
            <a:ext cx="360362" cy="3603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i="1">
                <a:latin typeface="Arial" pitchFamily="34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713C37-C379-46A4-BAD4-ED02ADF85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823" y="2642348"/>
            <a:ext cx="360363" cy="3603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i="1" dirty="0">
                <a:latin typeface="Arial" pitchFamily="34" charset="0"/>
              </a:rPr>
              <a:t>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612164-3884-4023-A522-FC63FD664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6586" y="2642348"/>
            <a:ext cx="360362" cy="3603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i="1">
                <a:latin typeface="Arial" pitchFamily="34" charset="0"/>
              </a:rPr>
              <a:t>E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FED643ED-0A97-4C54-91C9-A34313A7AE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8161" y="1994648"/>
            <a:ext cx="647700" cy="719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497AF552-96C7-4365-9AD1-4A1EC145BE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0323" y="1994648"/>
            <a:ext cx="647700" cy="719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A4147EB2-5CBD-4E63-AF3C-115B80EE1C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3923" y="1994648"/>
            <a:ext cx="647700" cy="719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E2BBE530-13B7-4903-8032-3D66BDA85A3E}"/>
              </a:ext>
            </a:extLst>
          </p:cNvPr>
          <p:cNvSpPr>
            <a:spLocks noGrp="1"/>
          </p:cNvSpPr>
          <p:nvPr/>
        </p:nvSpPr>
        <p:spPr>
          <a:xfrm>
            <a:off x="211823" y="3736865"/>
            <a:ext cx="7696200" cy="15573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eaLnBrk="1" hangingPunct="1">
              <a:buFontTx/>
              <a:buNone/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P(E|S) =P(E|C,S)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P(C) 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+ P(E|~C,S)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P(~C)       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         =0.9*0.3+0.3*(1-0.3)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         =0.48</a:t>
            </a: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D26F9187-207C-4676-97F7-431C4A10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90692"/>
            <a:ext cx="9144000" cy="1000980"/>
          </a:xfrm>
          <a:prstGeom prst="rect">
            <a:avLst/>
          </a:prstGeom>
          <a:solidFill>
            <a:srgbClr val="FFFFCC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已知：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P(S)= 0.4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P(C)= 0.3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P(E|S, C)= 0.9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P(E|S, 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C)= 0.3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           P(E|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S, C)=0.5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P(E|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S,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 ～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C)=0.1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6E0599-6A51-48D1-84C8-19A838360FA5}"/>
              </a:ext>
            </a:extLst>
          </p:cNvPr>
          <p:cNvSpPr/>
          <p:nvPr/>
        </p:nvSpPr>
        <p:spPr>
          <a:xfrm>
            <a:off x="202572" y="1165029"/>
            <a:ext cx="5976664" cy="238526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eaLnBrk="1" hangingPunct="1"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P(E|S) = P(E,</a:t>
            </a: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r>
              <a:rPr lang="en-US" altLang="zh-CN" sz="2400" b="1" dirty="0">
                <a:solidFill>
                  <a:srgbClr val="0000FF"/>
                </a:solidFill>
              </a:rPr>
              <a:t>|S) + P(E</a:t>
            </a:r>
            <a:r>
              <a:rPr lang="en-US" altLang="zh-CN" sz="2400" b="1" dirty="0">
                <a:solidFill>
                  <a:srgbClr val="0000FF"/>
                </a:solidFill>
                <a:ea typeface="Arial Unicode MS" pitchFamily="34" charset="-122"/>
                <a:cs typeface="Arial Unicode MS" pitchFamily="34" charset="-122"/>
              </a:rPr>
              <a:t>,</a:t>
            </a:r>
            <a:r>
              <a:rPr lang="en-US" altLang="zh-CN" sz="2400" b="1" dirty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~C</a:t>
            </a:r>
            <a:r>
              <a:rPr lang="en-US" altLang="zh-CN" sz="2400" b="1" dirty="0">
                <a:solidFill>
                  <a:srgbClr val="0000FF"/>
                </a:solidFill>
                <a:ea typeface="Arial Unicode MS" pitchFamily="34" charset="-122"/>
                <a:cs typeface="Arial Unicode MS" pitchFamily="34" charset="-122"/>
              </a:rPr>
              <a:t>|S)        </a:t>
            </a:r>
            <a:r>
              <a:rPr lang="zh-CN" altLang="en-US" sz="2400" b="1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全概率</a:t>
            </a:r>
            <a:endParaRPr lang="en-US" altLang="zh-CN" sz="2400" b="1" dirty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609600" indent="-609600" eaLnBrk="1" hangingPunct="1"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P(E,C|S) = </a:t>
            </a:r>
            <a:r>
              <a:rPr lang="en-US" altLang="zh-CN" sz="2400" b="1" dirty="0">
                <a:solidFill>
                  <a:srgbClr val="C00000"/>
                </a:solidFill>
              </a:rPr>
              <a:t>P(E,C,S)</a:t>
            </a:r>
            <a:r>
              <a:rPr lang="en-US" altLang="zh-CN" sz="2400" b="1" dirty="0">
                <a:solidFill>
                  <a:srgbClr val="0000FF"/>
                </a:solidFill>
              </a:rPr>
              <a:t>/P(S)                  </a:t>
            </a:r>
            <a:r>
              <a:rPr lang="zh-CN" altLang="en-US" sz="2400" b="1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联合概率</a:t>
            </a:r>
            <a:endParaRPr lang="en-US" altLang="zh-CN" sz="2400" b="1" dirty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1371600" lvl="2" indent="-457200" eaLnBrk="1" hangingPunct="1"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ea typeface="Arial Unicode MS" pitchFamily="34" charset="-122"/>
                <a:cs typeface="Arial Unicode MS" pitchFamily="34" charset="-122"/>
              </a:rPr>
              <a:t>   = P(E|C,S)*</a:t>
            </a:r>
            <a:r>
              <a:rPr lang="en-US" altLang="zh-CN" sz="2400" b="1" dirty="0">
                <a:solidFill>
                  <a:srgbClr val="C00000"/>
                </a:solidFill>
                <a:ea typeface="Arial Unicode MS" pitchFamily="34" charset="-122"/>
                <a:cs typeface="Arial Unicode MS" pitchFamily="34" charset="-122"/>
              </a:rPr>
              <a:t>P(C,S)</a:t>
            </a:r>
            <a:r>
              <a:rPr lang="en-US" altLang="zh-CN" sz="2400" b="1" dirty="0">
                <a:solidFill>
                  <a:srgbClr val="0000FF"/>
                </a:solidFill>
                <a:ea typeface="Arial Unicode MS" pitchFamily="34" charset="-122"/>
                <a:cs typeface="Arial Unicode MS" pitchFamily="34" charset="-122"/>
              </a:rPr>
              <a:t>/P(S)</a:t>
            </a:r>
            <a:r>
              <a:rPr lang="en-US" altLang="zh-CN" sz="2400" b="1" dirty="0">
                <a:solidFill>
                  <a:srgbClr val="C00000"/>
                </a:solidFill>
                <a:ea typeface="Arial Unicode MS" pitchFamily="34" charset="-122"/>
                <a:cs typeface="Arial Unicode MS" pitchFamily="34" charset="-122"/>
              </a:rPr>
              <a:t>    </a:t>
            </a:r>
            <a:r>
              <a:rPr lang="zh-CN" altLang="en-US" sz="2400" b="1" dirty="0">
                <a:solidFill>
                  <a:srgbClr val="C00000"/>
                </a:solidFill>
                <a:ea typeface="Arial Unicode MS" pitchFamily="34" charset="-122"/>
                <a:cs typeface="Arial Unicode MS" pitchFamily="34" charset="-122"/>
              </a:rPr>
              <a:t>联合概率</a:t>
            </a:r>
            <a:endParaRPr lang="en-US" altLang="zh-CN" sz="2400" b="1" dirty="0">
              <a:solidFill>
                <a:srgbClr val="0000FF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1371600" lvl="2" indent="-457200" eaLnBrk="1" hangingPunct="1"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ea typeface="Arial Unicode MS" pitchFamily="34" charset="-122"/>
                <a:cs typeface="Arial Unicode MS" pitchFamily="34" charset="-122"/>
              </a:rPr>
              <a:t>   = P(E|C,S)*</a:t>
            </a:r>
            <a:r>
              <a:rPr lang="en-US" altLang="zh-CN" sz="2400" b="1" dirty="0">
                <a:solidFill>
                  <a:srgbClr val="C00000"/>
                </a:solidFill>
                <a:ea typeface="Arial Unicode MS" pitchFamily="34" charset="-122"/>
                <a:cs typeface="Arial Unicode MS" pitchFamily="34" charset="-122"/>
              </a:rPr>
              <a:t>P(C|S)</a:t>
            </a:r>
            <a:r>
              <a:rPr lang="en-US" altLang="zh-CN" sz="2400" b="1" dirty="0">
                <a:solidFill>
                  <a:srgbClr val="0000FF"/>
                </a:solidFill>
                <a:ea typeface="Arial Unicode MS" pitchFamily="34" charset="-122"/>
                <a:cs typeface="Arial Unicode MS" pitchFamily="34" charset="-122"/>
              </a:rPr>
              <a:t>             </a:t>
            </a:r>
            <a:r>
              <a:rPr lang="zh-CN" altLang="en-US" sz="2400" b="1" dirty="0">
                <a:solidFill>
                  <a:srgbClr val="C00000"/>
                </a:solidFill>
                <a:ea typeface="Arial Unicode MS" pitchFamily="34" charset="-122"/>
                <a:cs typeface="Arial Unicode MS" pitchFamily="34" charset="-122"/>
              </a:rPr>
              <a:t>联合概率</a:t>
            </a:r>
            <a:endParaRPr lang="en-US" altLang="zh-CN" sz="2400" b="1" dirty="0">
              <a:solidFill>
                <a:srgbClr val="0000FF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1371600" lvl="2" indent="-457200" eaLnBrk="1" hangingPunct="1"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ea typeface="Arial Unicode MS" pitchFamily="34" charset="-122"/>
                <a:cs typeface="Arial Unicode MS" pitchFamily="34" charset="-122"/>
              </a:rPr>
              <a:t>   = P(E|C,S)*</a:t>
            </a:r>
            <a:r>
              <a:rPr lang="en-US" altLang="zh-CN" sz="2400" b="1" dirty="0">
                <a:ea typeface="Arial Unicode MS" pitchFamily="34" charset="-122"/>
                <a:cs typeface="Arial Unicode MS" pitchFamily="34" charset="-122"/>
              </a:rPr>
              <a:t>P(C) </a:t>
            </a:r>
            <a:r>
              <a:rPr lang="en-US" altLang="zh-CN" sz="2400" b="1" dirty="0">
                <a:solidFill>
                  <a:srgbClr val="0000FF"/>
                </a:solidFill>
              </a:rPr>
              <a:t>   </a:t>
            </a:r>
            <a:r>
              <a:rPr lang="en-US" altLang="zh-CN" sz="2400" b="1" dirty="0">
                <a:ea typeface="Arial Unicode MS" pitchFamily="34" charset="-122"/>
                <a:cs typeface="Arial Unicode MS" pitchFamily="34" charset="-122"/>
              </a:rPr>
              <a:t>              </a:t>
            </a:r>
            <a:r>
              <a:rPr lang="zh-CN" altLang="en-US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独立</a:t>
            </a:r>
            <a:endParaRPr lang="en-US" altLang="zh-CN" sz="24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609600" indent="-609600" eaLnBrk="1" hangingPunct="1">
              <a:spcBef>
                <a:spcPts val="60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P(E,~C|S) = P(E|~C,S)*P(~C) 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0A6FA800-6EC0-4BC1-9E26-645E3DA00A26}"/>
              </a:ext>
            </a:extLst>
          </p:cNvPr>
          <p:cNvSpPr txBox="1"/>
          <p:nvPr/>
        </p:nvSpPr>
        <p:spPr>
          <a:xfrm>
            <a:off x="2483768" y="298293"/>
            <a:ext cx="358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已知父节点计算子节点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32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11676F-09BD-4BC4-A5E5-B89B19F46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2" y="93290"/>
            <a:ext cx="5271046" cy="5535159"/>
          </a:xfrm>
          <a:prstGeom prst="rect">
            <a:avLst/>
          </a:prstGeom>
        </p:spPr>
      </p:pic>
      <p:sp>
        <p:nvSpPr>
          <p:cNvPr id="6" name="Oval 4">
            <a:extLst>
              <a:ext uri="{FF2B5EF4-FFF2-40B4-BE49-F238E27FC236}">
                <a16:creationId xmlns:a16="http://schemas.microsoft.com/office/drawing/2014/main" id="{3A11D586-8360-4F71-9305-8FB448A37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573" y="294435"/>
            <a:ext cx="360363" cy="3603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i="1">
                <a:latin typeface="Arial" pitchFamily="34" charset="0"/>
              </a:rPr>
              <a:t>S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3AFD196-10D7-4B04-8D5C-C5E39694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336" y="294435"/>
            <a:ext cx="360362" cy="3603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i="1">
                <a:latin typeface="Arial" pitchFamily="34" charset="0"/>
              </a:rPr>
              <a:t>C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D5A8D9FA-F696-40E0-A6CE-D964462FC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973" y="1302498"/>
            <a:ext cx="360363" cy="3603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i="1" dirty="0">
                <a:latin typeface="Arial" pitchFamily="34" charset="0"/>
              </a:rPr>
              <a:t>L</a:t>
            </a: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1A64D949-09C3-4D20-AC6D-3A0CA9699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736" y="1302498"/>
            <a:ext cx="360362" cy="3603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i="1">
                <a:latin typeface="Arial" pitchFamily="34" charset="0"/>
              </a:rPr>
              <a:t>E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1D3E4485-1AE1-4991-8118-4C6B4F72DA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44311" y="654798"/>
            <a:ext cx="647700" cy="719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3EA18B71-9E03-4FB1-94A9-848F867C5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6473" y="654798"/>
            <a:ext cx="647700" cy="719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73D88989-4F55-4B49-9505-1DD3EFB2D4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0073" y="654798"/>
            <a:ext cx="647700" cy="719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CE7C34-CA68-40A7-9021-D4EF6595DE69}"/>
              </a:ext>
            </a:extLst>
          </p:cNvPr>
          <p:cNvSpPr/>
          <p:nvPr/>
        </p:nvSpPr>
        <p:spPr>
          <a:xfrm>
            <a:off x="5243801" y="1874912"/>
            <a:ext cx="3784311" cy="113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已知：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P(S)= 0.4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P(C)= 0.3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，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P(E|S, C)= 0.9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P(E|S,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C)= 0.3</a:t>
            </a:r>
          </a:p>
          <a:p>
            <a:pPr>
              <a:lnSpc>
                <a:spcPct val="130000"/>
              </a:lnSpc>
              <a:buNone/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P(E|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S, C)=0.5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P(E|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S,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～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C)=0.1</a:t>
            </a:r>
          </a:p>
        </p:txBody>
      </p:sp>
    </p:spTree>
    <p:extLst>
      <p:ext uri="{BB962C8B-B14F-4D97-AF65-F5344CB8AC3E}">
        <p14:creationId xmlns:p14="http://schemas.microsoft.com/office/powerpoint/2010/main" val="2260307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000250"/>
            <a:ext cx="3313113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4114800" y="2171701"/>
            <a:ext cx="4800600" cy="1061829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4610">
              <a:spcBef>
                <a:spcPct val="50000"/>
              </a:spcBef>
            </a:pPr>
            <a:r>
              <a:rPr lang="zh-CN" altLang="en-US" b="1" dirty="0"/>
              <a:t>监督学习</a:t>
            </a:r>
          </a:p>
          <a:p>
            <a:pPr defTabSz="684610">
              <a:spcBef>
                <a:spcPct val="50000"/>
              </a:spcBef>
            </a:pPr>
            <a:r>
              <a:rPr lang="zh-CN" altLang="en-US" b="1" dirty="0"/>
              <a:t>从</a:t>
            </a:r>
            <a:r>
              <a:rPr lang="zh-CN" altLang="en-US" b="1" dirty="0">
                <a:solidFill>
                  <a:srgbClr val="FF0000"/>
                </a:solidFill>
              </a:rPr>
              <a:t>标记的训练数据</a:t>
            </a:r>
            <a:r>
              <a:rPr lang="zh-CN" altLang="en-US" b="1" dirty="0"/>
              <a:t>集学习一个模型，再用此模型对测试样本集进行预测。</a:t>
            </a:r>
          </a:p>
        </p:txBody>
      </p:sp>
      <p:sp>
        <p:nvSpPr>
          <p:cNvPr id="19460" name="AutoShape 7"/>
          <p:cNvSpPr>
            <a:spLocks noChangeArrowheads="1"/>
          </p:cNvSpPr>
          <p:nvPr/>
        </p:nvSpPr>
        <p:spPr bwMode="auto">
          <a:xfrm>
            <a:off x="3000364" y="3482578"/>
            <a:ext cx="2857520" cy="68937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defTabSz="684610"/>
            <a:endParaRPr lang="zh-CN" altLang="en-US" sz="1350"/>
          </a:p>
        </p:txBody>
      </p:sp>
      <p:sp>
        <p:nvSpPr>
          <p:cNvPr id="19461" name="Text Box 8"/>
          <p:cNvSpPr txBox="1">
            <a:spLocks noChangeArrowheads="1"/>
          </p:cNvSpPr>
          <p:nvPr/>
        </p:nvSpPr>
        <p:spPr bwMode="auto">
          <a:xfrm>
            <a:off x="2336847" y="4034647"/>
            <a:ext cx="108502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4610">
              <a:spcBef>
                <a:spcPct val="50000"/>
              </a:spcBef>
            </a:pPr>
            <a:r>
              <a:rPr lang="zh-CN" altLang="en-US" sz="2100" b="1" dirty="0">
                <a:solidFill>
                  <a:srgbClr val="FF0000"/>
                </a:solidFill>
              </a:rPr>
              <a:t>回归</a:t>
            </a:r>
          </a:p>
        </p:txBody>
      </p:sp>
      <p:sp>
        <p:nvSpPr>
          <p:cNvPr id="19462" name="Text Box 9"/>
          <p:cNvSpPr txBox="1">
            <a:spLocks noChangeArrowheads="1"/>
          </p:cNvSpPr>
          <p:nvPr/>
        </p:nvSpPr>
        <p:spPr bwMode="auto">
          <a:xfrm>
            <a:off x="5865859" y="4034647"/>
            <a:ext cx="120175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4610">
              <a:spcBef>
                <a:spcPct val="50000"/>
              </a:spcBef>
            </a:pPr>
            <a:r>
              <a:rPr lang="zh-CN" altLang="en-US" sz="2100" b="1" dirty="0">
                <a:solidFill>
                  <a:srgbClr val="FF0000"/>
                </a:solidFill>
              </a:rPr>
              <a:t>分类</a:t>
            </a:r>
          </a:p>
        </p:txBody>
      </p:sp>
      <p:sp>
        <p:nvSpPr>
          <p:cNvPr id="19463" name="Text Box 10"/>
          <p:cNvSpPr txBox="1">
            <a:spLocks noChangeArrowheads="1"/>
          </p:cNvSpPr>
          <p:nvPr/>
        </p:nvSpPr>
        <p:spPr bwMode="auto">
          <a:xfrm>
            <a:off x="3633835" y="3589735"/>
            <a:ext cx="158110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4610">
              <a:spcBef>
                <a:spcPct val="50000"/>
              </a:spcBef>
            </a:pPr>
            <a:r>
              <a:rPr lang="zh-CN" altLang="en-US" sz="2100" b="1" dirty="0">
                <a:solidFill>
                  <a:srgbClr val="FF0000"/>
                </a:solidFill>
              </a:rPr>
              <a:t>典型应用</a:t>
            </a:r>
          </a:p>
        </p:txBody>
      </p:sp>
      <p:pic>
        <p:nvPicPr>
          <p:cNvPr id="19464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1" y="4400551"/>
            <a:ext cx="3097213" cy="1402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1" y="4454130"/>
            <a:ext cx="3025775" cy="129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323528" y="857250"/>
            <a:ext cx="8229600" cy="8572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/>
              <a:t>监督学习</a:t>
            </a:r>
            <a:r>
              <a:rPr lang="en-US" altLang="zh-CN" b="1" dirty="0"/>
              <a:t>Supervised Learning </a:t>
            </a:r>
            <a:endParaRPr lang="zh-CN" altLang="en-US" b="1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951339-C407-40D2-B92B-DEC42F24DCA1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104979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Choosing an attribute: Information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885950"/>
            <a:ext cx="8724900" cy="78441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Idea: measure contribution of attribute to increasing “purity” of labels in each subset of examples; find </a:t>
            </a:r>
            <a:r>
              <a:rPr lang="en-US" b="1" dirty="0">
                <a:solidFill>
                  <a:srgbClr val="FF0000"/>
                </a:solidFill>
              </a:rPr>
              <a:t>most distinguishing </a:t>
            </a:r>
            <a:r>
              <a:rPr lang="en-US" b="1" dirty="0"/>
              <a:t>feature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85750" y="4987738"/>
            <a:ext cx="8534400" cy="78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1" dirty="0"/>
              <a:t>Patrons is a better choice: gives </a:t>
            </a:r>
            <a:r>
              <a:rPr lang="en-US" sz="2400" b="1" i="1" dirty="0">
                <a:solidFill>
                  <a:srgbClr val="FF0000"/>
                </a:solidFill>
              </a:rPr>
              <a:t>information</a:t>
            </a:r>
            <a:r>
              <a:rPr lang="en-US" sz="2400" b="1" dirty="0"/>
              <a:t> about classification; more distinguishing 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6051"/>
            <a:ext cx="9144000" cy="239396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0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7937CD-F696-42A8-A74A-75F25F37CB18}" type="slidenum">
              <a:rPr lang="en-US" altLang="zh-CN" smtClean="0"/>
              <a:t>6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179570" cy="2221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图片 6" descr="44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409072" y="2357430"/>
            <a:ext cx="6715172" cy="435771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1"/>
            <a:ext cx="8534400" cy="386714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Information answers questions </a:t>
            </a:r>
          </a:p>
          <a:p>
            <a:r>
              <a:rPr lang="en-US" b="1" dirty="0"/>
              <a:t>The more clueless I am about the answer initially, the more information is contained in the answer </a:t>
            </a:r>
          </a:p>
          <a:p>
            <a:r>
              <a:rPr lang="en-US" b="1" dirty="0"/>
              <a:t>Scale: </a:t>
            </a:r>
            <a:r>
              <a:rPr lang="en-US" b="1" dirty="0">
                <a:solidFill>
                  <a:srgbClr val="CC00CC"/>
                </a:solidFill>
              </a:rPr>
              <a:t>1 bit </a:t>
            </a:r>
            <a:r>
              <a:rPr lang="en-US" b="1" dirty="0"/>
              <a:t>= answer to Boolean question with prior </a:t>
            </a:r>
            <a:r>
              <a:rPr lang="en-US" b="1" dirty="0">
                <a:solidFill>
                  <a:srgbClr val="CC00CC"/>
                </a:solidFill>
              </a:rPr>
              <a:t>⟨0.5, 0.5⟩ </a:t>
            </a:r>
          </a:p>
          <a:p>
            <a:r>
              <a:rPr lang="en-US" b="1" dirty="0">
                <a:solidFill>
                  <a:srgbClr val="FF3300"/>
                </a:solidFill>
              </a:rPr>
              <a:t>= </a:t>
            </a:r>
            <a:r>
              <a:rPr lang="en-US" b="1" dirty="0">
                <a:solidFill>
                  <a:srgbClr val="FF3300"/>
                </a:solidFill>
                <a:sym typeface="Symbol"/>
              </a:rPr>
              <a:t>-</a:t>
            </a:r>
            <a:r>
              <a:rPr lang="en-US" b="1" dirty="0" err="1">
                <a:solidFill>
                  <a:srgbClr val="FF3300"/>
                </a:solidFill>
                <a:sym typeface="Symbol"/>
              </a:rPr>
              <a:t>plog</a:t>
            </a:r>
            <a:r>
              <a:rPr lang="en-US" b="1" dirty="0">
                <a:solidFill>
                  <a:srgbClr val="FF3300"/>
                </a:solidFill>
                <a:sym typeface="Symbol"/>
              </a:rPr>
              <a:t> p -(1-p)log (1-p)= –0.5log0.5-(1-0.5)log (1-0.5)=1</a:t>
            </a:r>
            <a:endParaRPr lang="en-US" b="1" dirty="0">
              <a:solidFill>
                <a:srgbClr val="FF3300"/>
              </a:solidFill>
            </a:endParaRPr>
          </a:p>
          <a:p>
            <a:r>
              <a:rPr lang="en-US" b="1" dirty="0">
                <a:solidFill>
                  <a:srgbClr val="CC00CC"/>
                </a:solidFill>
              </a:rPr>
              <a:t>For a coin with probability p</a:t>
            </a:r>
            <a:r>
              <a:rPr lang="en-US" altLang="zh-CN" b="1" dirty="0">
                <a:solidFill>
                  <a:srgbClr val="CC00CC"/>
                </a:solidFill>
              </a:rPr>
              <a:t>=0.2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b="1" dirty="0">
                <a:solidFill>
                  <a:srgbClr val="CC00CC"/>
                </a:solidFill>
              </a:rPr>
              <a:t> heads, entropy(</a:t>
            </a:r>
            <a:r>
              <a:rPr lang="zh-CN" altLang="en-US" b="1" dirty="0">
                <a:solidFill>
                  <a:srgbClr val="3333FF"/>
                </a:solidFill>
              </a:rPr>
              <a:t>熵</a:t>
            </a:r>
            <a:r>
              <a:rPr lang="en-US" b="1" dirty="0">
                <a:solidFill>
                  <a:srgbClr val="CC00CC"/>
                </a:solidFill>
              </a:rPr>
              <a:t>)</a:t>
            </a:r>
            <a:br>
              <a:rPr lang="en-US" b="1" dirty="0">
                <a:solidFill>
                  <a:srgbClr val="CC00CC"/>
                </a:solidFill>
              </a:rPr>
            </a:br>
            <a:r>
              <a:rPr lang="en-US" b="1" dirty="0">
                <a:solidFill>
                  <a:srgbClr val="CC00CC"/>
                </a:solidFill>
              </a:rPr>
              <a:t>H( ⟨p,1-p⟩) = 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 -</a:t>
            </a:r>
            <a:r>
              <a:rPr lang="en-US" b="1" dirty="0" err="1">
                <a:solidFill>
                  <a:srgbClr val="CC00CC"/>
                </a:solidFill>
                <a:sym typeface="Symbol"/>
              </a:rPr>
              <a:t>plog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 p -(1-p)log (1-p)</a:t>
            </a:r>
            <a:r>
              <a:rPr lang="en-US" altLang="zh-CN" b="1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b="1" baseline="-25000" dirty="0">
                <a:sym typeface="Symbol"/>
              </a:rPr>
              <a:t> 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-0.2log0.2 -(1-0.2)log (1-0.2)</a:t>
            </a:r>
            <a:r>
              <a:rPr lang="en-US" altLang="zh-CN" b="1" dirty="0">
                <a:solidFill>
                  <a:srgbClr val="CC00CC"/>
                </a:solidFill>
                <a:sym typeface="Symbol"/>
              </a:rPr>
              <a:t>=0.729       </a:t>
            </a:r>
            <a:r>
              <a:rPr lang="zh-CN" altLang="en-US" b="1" dirty="0">
                <a:solidFill>
                  <a:srgbClr val="3333FF"/>
                </a:solidFill>
                <a:sym typeface="Symbol"/>
              </a:rPr>
              <a:t>熵变小了，不确定性变小了</a:t>
            </a:r>
            <a:endParaRPr lang="en-US" b="1" dirty="0">
              <a:solidFill>
                <a:srgbClr val="3333FF"/>
              </a:solidFill>
            </a:endParaRPr>
          </a:p>
          <a:p>
            <a:r>
              <a:rPr lang="en-US" b="1" dirty="0">
                <a:solidFill>
                  <a:srgbClr val="000090"/>
                </a:solidFill>
              </a:rPr>
              <a:t>Convenient notation: </a:t>
            </a:r>
            <a:r>
              <a:rPr lang="en-US" b="1" dirty="0">
                <a:solidFill>
                  <a:srgbClr val="CC00CC"/>
                </a:solidFill>
              </a:rPr>
              <a:t>B(p) = H(⟨p,1-p⟩)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Information gain from splitting on an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5001"/>
            <a:ext cx="9144000" cy="411628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Suppose we have </a:t>
            </a:r>
            <a:r>
              <a:rPr lang="en-US" b="1" dirty="0">
                <a:solidFill>
                  <a:srgbClr val="CC00CC"/>
                </a:solidFill>
                <a:highlight>
                  <a:srgbClr val="FFFF00"/>
                </a:highlight>
              </a:rPr>
              <a:t>p</a:t>
            </a:r>
            <a:r>
              <a:rPr lang="en-US" b="1" dirty="0">
                <a:highlight>
                  <a:srgbClr val="FFFF00"/>
                </a:highlight>
              </a:rPr>
              <a:t> positive </a:t>
            </a:r>
            <a:r>
              <a:rPr lang="en-US" b="1" dirty="0"/>
              <a:t>and </a:t>
            </a:r>
            <a:r>
              <a:rPr lang="en-US" b="1" dirty="0">
                <a:solidFill>
                  <a:srgbClr val="CC00CC"/>
                </a:solidFill>
                <a:highlight>
                  <a:srgbClr val="FFFF00"/>
                </a:highlight>
              </a:rPr>
              <a:t>n</a:t>
            </a:r>
            <a:r>
              <a:rPr lang="en-US" b="1" dirty="0">
                <a:highlight>
                  <a:srgbClr val="FFFF00"/>
                </a:highlight>
              </a:rPr>
              <a:t> negative </a:t>
            </a:r>
            <a:r>
              <a:rPr lang="en-US" b="1" dirty="0"/>
              <a:t>examples at the root </a:t>
            </a:r>
          </a:p>
          <a:p>
            <a:pPr lvl="1"/>
            <a:r>
              <a:rPr lang="en-US" b="1" dirty="0"/>
              <a:t>=&gt; </a:t>
            </a:r>
            <a:r>
              <a:rPr lang="en-US" b="1" dirty="0">
                <a:solidFill>
                  <a:srgbClr val="CC00CC"/>
                </a:solidFill>
              </a:rPr>
              <a:t>B(p/(</a:t>
            </a:r>
            <a:r>
              <a:rPr lang="en-US" b="1" dirty="0" err="1">
                <a:solidFill>
                  <a:srgbClr val="CC00CC"/>
                </a:solidFill>
              </a:rPr>
              <a:t>p+n</a:t>
            </a:r>
            <a:r>
              <a:rPr lang="en-US" b="1" dirty="0">
                <a:solidFill>
                  <a:srgbClr val="CC00CC"/>
                </a:solidFill>
              </a:rPr>
              <a:t>)) </a:t>
            </a:r>
            <a:r>
              <a:rPr lang="en-US" b="1" dirty="0"/>
              <a:t>bits needed to classify a new example</a:t>
            </a:r>
          </a:p>
          <a:p>
            <a:pPr lvl="1"/>
            <a:r>
              <a:rPr lang="en-US" b="1" dirty="0"/>
              <a:t>E.g., for 12 restaurant examples, </a:t>
            </a:r>
            <a:r>
              <a:rPr lang="en-US" b="1" dirty="0">
                <a:solidFill>
                  <a:srgbClr val="CC00CC"/>
                </a:solidFill>
              </a:rPr>
              <a:t>p = n = 6 </a:t>
            </a:r>
            <a:r>
              <a:rPr lang="en-US" b="1" dirty="0"/>
              <a:t>so we need </a:t>
            </a:r>
            <a:r>
              <a:rPr lang="en-US" b="1" dirty="0">
                <a:solidFill>
                  <a:srgbClr val="CC00CC"/>
                </a:solidFill>
              </a:rPr>
              <a:t>1 bit</a:t>
            </a:r>
          </a:p>
          <a:p>
            <a:r>
              <a:rPr lang="en-US" b="1" dirty="0"/>
              <a:t>An attribute splits the examples </a:t>
            </a:r>
            <a:r>
              <a:rPr lang="en-US" b="1" dirty="0">
                <a:solidFill>
                  <a:srgbClr val="CC00CC"/>
                </a:solidFill>
              </a:rPr>
              <a:t>E</a:t>
            </a:r>
            <a:r>
              <a:rPr lang="en-US" b="1" dirty="0"/>
              <a:t> into subsets </a:t>
            </a:r>
            <a:r>
              <a:rPr lang="en-US" b="1" dirty="0" err="1">
                <a:solidFill>
                  <a:srgbClr val="CC00CC"/>
                </a:solidFill>
              </a:rPr>
              <a:t>E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/>
              <a:t>, each of which (we hope) needs less information to complete the classification</a:t>
            </a:r>
          </a:p>
          <a:p>
            <a:pPr lvl="1"/>
            <a:r>
              <a:rPr lang="en-US" b="1" dirty="0"/>
              <a:t>For an example in </a:t>
            </a:r>
            <a:r>
              <a:rPr lang="en-US" b="1" dirty="0" err="1">
                <a:solidFill>
                  <a:srgbClr val="CC00CC"/>
                </a:solidFill>
              </a:rPr>
              <a:t>E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baseline="-25000" dirty="0">
                <a:solidFill>
                  <a:srgbClr val="CC00CC"/>
                </a:solidFill>
              </a:rPr>
              <a:t> </a:t>
            </a:r>
            <a:r>
              <a:rPr lang="en-US" b="1" dirty="0"/>
              <a:t>we expect to need </a:t>
            </a:r>
            <a:r>
              <a:rPr lang="en-US" b="1" dirty="0">
                <a:solidFill>
                  <a:srgbClr val="CC00CC"/>
                </a:solidFill>
              </a:rPr>
              <a:t>B(</a:t>
            </a:r>
            <a:r>
              <a:rPr lang="en-US" b="1" dirty="0" err="1">
                <a:solidFill>
                  <a:srgbClr val="CC00CC"/>
                </a:solidFill>
              </a:rPr>
              <a:t>p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>
                <a:solidFill>
                  <a:srgbClr val="CC00CC"/>
                </a:solidFill>
              </a:rPr>
              <a:t>/(</a:t>
            </a:r>
            <a:r>
              <a:rPr lang="en-US" b="1" dirty="0" err="1">
                <a:solidFill>
                  <a:srgbClr val="CC00CC"/>
                </a:solidFill>
              </a:rPr>
              <a:t>p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 err="1">
                <a:solidFill>
                  <a:srgbClr val="CC00CC"/>
                </a:solidFill>
              </a:rPr>
              <a:t>+n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>
                <a:solidFill>
                  <a:srgbClr val="CC00CC"/>
                </a:solidFill>
              </a:rPr>
              <a:t>)) </a:t>
            </a:r>
            <a:r>
              <a:rPr lang="en-US" b="1" dirty="0"/>
              <a:t>more bits</a:t>
            </a:r>
          </a:p>
          <a:p>
            <a:pPr lvl="1"/>
            <a:r>
              <a:rPr lang="en-US" b="1" dirty="0"/>
              <a:t>Probability a new example goes into </a:t>
            </a:r>
            <a:r>
              <a:rPr lang="en-US" b="1" dirty="0" err="1">
                <a:solidFill>
                  <a:srgbClr val="CC00CC"/>
                </a:solidFill>
              </a:rPr>
              <a:t>E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/>
              <a:t> is 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Expected</a:t>
            </a:r>
            <a:r>
              <a:rPr lang="en-US" b="1" dirty="0"/>
              <a:t> number of bits needed after split is </a:t>
            </a:r>
          </a:p>
          <a:p>
            <a:pPr lvl="1"/>
            <a:endParaRPr lang="en-US" b="1" dirty="0">
              <a:solidFill>
                <a:srgbClr val="FF3300"/>
              </a:solidFill>
            </a:endParaRPr>
          </a:p>
          <a:p>
            <a:pPr lvl="1"/>
            <a:endParaRPr lang="en-US" b="1" dirty="0">
              <a:solidFill>
                <a:srgbClr val="FF3300"/>
              </a:solidFill>
            </a:endParaRPr>
          </a:p>
          <a:p>
            <a:pPr lvl="1"/>
            <a:r>
              <a:rPr lang="en-US" b="1" dirty="0">
                <a:solidFill>
                  <a:srgbClr val="FF3300"/>
                </a:solidFill>
              </a:rPr>
              <a:t>Information gain </a:t>
            </a:r>
            <a:r>
              <a:rPr lang="en-US" b="1" dirty="0"/>
              <a:t>= </a:t>
            </a:r>
            <a:r>
              <a:rPr lang="en-US" b="1" dirty="0">
                <a:solidFill>
                  <a:srgbClr val="CC00CC"/>
                </a:solidFill>
              </a:rPr>
              <a:t> B(p/(</a:t>
            </a:r>
            <a:r>
              <a:rPr lang="en-US" b="1" dirty="0" err="1">
                <a:solidFill>
                  <a:srgbClr val="CC00CC"/>
                </a:solidFill>
              </a:rPr>
              <a:t>p+n</a:t>
            </a:r>
            <a:r>
              <a:rPr lang="en-US" b="1" dirty="0">
                <a:solidFill>
                  <a:srgbClr val="CC00CC"/>
                </a:solidFill>
              </a:rPr>
              <a:t>)) - 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k </a:t>
            </a:r>
            <a:r>
              <a:rPr lang="en-US" b="1" dirty="0">
                <a:solidFill>
                  <a:srgbClr val="CC00CC"/>
                </a:solidFill>
              </a:rPr>
              <a:t>(</a:t>
            </a:r>
            <a:r>
              <a:rPr lang="en-US" b="1" dirty="0" err="1">
                <a:solidFill>
                  <a:srgbClr val="CC00CC"/>
                </a:solidFill>
              </a:rPr>
              <a:t>p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 err="1">
                <a:solidFill>
                  <a:srgbClr val="CC00CC"/>
                </a:solidFill>
              </a:rPr>
              <a:t>+n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>
                <a:solidFill>
                  <a:srgbClr val="CC00CC"/>
                </a:solidFill>
              </a:rPr>
              <a:t>)/(</a:t>
            </a:r>
            <a:r>
              <a:rPr lang="en-US" b="1" dirty="0" err="1">
                <a:solidFill>
                  <a:srgbClr val="CC00CC"/>
                </a:solidFill>
              </a:rPr>
              <a:t>p+n</a:t>
            </a:r>
            <a:r>
              <a:rPr lang="en-US" b="1" dirty="0">
                <a:solidFill>
                  <a:srgbClr val="CC00CC"/>
                </a:solidFill>
              </a:rPr>
              <a:t>) B(p</a:t>
            </a:r>
            <a:r>
              <a:rPr lang="en-US" b="1" baseline="-25000" dirty="0">
                <a:solidFill>
                  <a:srgbClr val="CC00CC"/>
                </a:solidFill>
              </a:rPr>
              <a:t>k</a:t>
            </a:r>
            <a:r>
              <a:rPr lang="en-US" b="1" dirty="0">
                <a:solidFill>
                  <a:srgbClr val="CC00CC"/>
                </a:solidFill>
              </a:rPr>
              <a:t>/(</a:t>
            </a:r>
            <a:r>
              <a:rPr lang="en-US" b="1" dirty="0" err="1">
                <a:solidFill>
                  <a:srgbClr val="CC00CC"/>
                </a:solidFill>
              </a:rPr>
              <a:t>p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 err="1">
                <a:solidFill>
                  <a:srgbClr val="CC00CC"/>
                </a:solidFill>
              </a:rPr>
              <a:t>+n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>
                <a:solidFill>
                  <a:srgbClr val="CC00CC"/>
                </a:solidFill>
              </a:rPr>
              <a:t>))</a:t>
            </a:r>
            <a:endParaRPr lang="en-US" b="1" dirty="0"/>
          </a:p>
          <a:p>
            <a:pPr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68344" y="2549882"/>
            <a:ext cx="1143000" cy="396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62775" y="4380142"/>
            <a:ext cx="2181225" cy="554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4509120"/>
            <a:ext cx="31117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3000" b="1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k </a:t>
            </a:r>
            <a:r>
              <a:rPr lang="en-US" b="1" dirty="0">
                <a:solidFill>
                  <a:srgbClr val="CC00CC"/>
                </a:solidFill>
              </a:rPr>
              <a:t>(</a:t>
            </a:r>
            <a:r>
              <a:rPr lang="en-US" b="1" dirty="0" err="1">
                <a:solidFill>
                  <a:srgbClr val="CC00CC"/>
                </a:solidFill>
              </a:rPr>
              <a:t>p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 err="1">
                <a:solidFill>
                  <a:srgbClr val="CC00CC"/>
                </a:solidFill>
              </a:rPr>
              <a:t>+n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>
                <a:solidFill>
                  <a:srgbClr val="CC00CC"/>
                </a:solidFill>
              </a:rPr>
              <a:t>)/(</a:t>
            </a:r>
            <a:r>
              <a:rPr lang="en-US" b="1" dirty="0" err="1">
                <a:solidFill>
                  <a:srgbClr val="CC00CC"/>
                </a:solidFill>
              </a:rPr>
              <a:t>p+n</a:t>
            </a:r>
            <a:r>
              <a:rPr lang="en-US" b="1" dirty="0">
                <a:solidFill>
                  <a:srgbClr val="CC00CC"/>
                </a:solidFill>
              </a:rPr>
              <a:t>) B(</a:t>
            </a:r>
            <a:r>
              <a:rPr lang="en-US" b="1" dirty="0" err="1">
                <a:solidFill>
                  <a:srgbClr val="CC00CC"/>
                </a:solidFill>
              </a:rPr>
              <a:t>p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>
                <a:solidFill>
                  <a:srgbClr val="CC00CC"/>
                </a:solidFill>
              </a:rPr>
              <a:t>/(</a:t>
            </a:r>
            <a:r>
              <a:rPr lang="en-US" b="1" dirty="0" err="1">
                <a:solidFill>
                  <a:srgbClr val="CC00CC"/>
                </a:solidFill>
              </a:rPr>
              <a:t>p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 err="1">
                <a:solidFill>
                  <a:srgbClr val="CC00CC"/>
                </a:solidFill>
              </a:rPr>
              <a:t>+n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>
                <a:solidFill>
                  <a:srgbClr val="CC00CC"/>
                </a:solidFill>
              </a:rPr>
              <a:t>))</a:t>
            </a:r>
            <a:r>
              <a:rPr lang="en-US" b="1" dirty="0">
                <a:solidFill>
                  <a:srgbClr val="000090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3658" y="395293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1" dirty="0">
                <a:solidFill>
                  <a:srgbClr val="CC00CC"/>
                </a:solidFill>
              </a:rPr>
              <a:t>(</a:t>
            </a:r>
            <a:r>
              <a:rPr lang="en-US" b="1" dirty="0" err="1">
                <a:solidFill>
                  <a:srgbClr val="CC00CC"/>
                </a:solidFill>
              </a:rPr>
              <a:t>p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 err="1">
                <a:solidFill>
                  <a:srgbClr val="CC00CC"/>
                </a:solidFill>
              </a:rPr>
              <a:t>+n</a:t>
            </a:r>
            <a:r>
              <a:rPr lang="en-US" b="1" baseline="-25000" dirty="0" err="1">
                <a:solidFill>
                  <a:srgbClr val="CC00CC"/>
                </a:solidFill>
              </a:rPr>
              <a:t>k</a:t>
            </a:r>
            <a:r>
              <a:rPr lang="en-US" b="1" dirty="0">
                <a:solidFill>
                  <a:srgbClr val="CC00CC"/>
                </a:solidFill>
              </a:rPr>
              <a:t>)/(</a:t>
            </a:r>
            <a:r>
              <a:rPr lang="en-US" b="1" dirty="0" err="1">
                <a:solidFill>
                  <a:srgbClr val="CC00CC"/>
                </a:solidFill>
              </a:rPr>
              <a:t>p+n</a:t>
            </a:r>
            <a:r>
              <a:rPr lang="en-US" b="1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14501"/>
            <a:ext cx="7658100" cy="2004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362D7-07EC-764F-9C4D-8256F7E61AA9}"/>
              </a:ext>
            </a:extLst>
          </p:cNvPr>
          <p:cNvSpPr txBox="1"/>
          <p:nvPr/>
        </p:nvSpPr>
        <p:spPr>
          <a:xfrm>
            <a:off x="3071803" y="4125520"/>
            <a:ext cx="33154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Information gain? </a:t>
            </a:r>
            <a:r>
              <a:rPr lang="zh-CN" altLang="en-US" sz="2100" b="1" dirty="0"/>
              <a:t>信息增益</a:t>
            </a:r>
            <a:endParaRPr lang="en-US" sz="2100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60770" y="4822041"/>
            <a:ext cx="80367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100" b="1" dirty="0">
                <a:solidFill>
                  <a:srgbClr val="FF3300"/>
                </a:solidFill>
              </a:rPr>
              <a:t>Information gain </a:t>
            </a:r>
            <a:r>
              <a:rPr lang="en-US" sz="2100" b="1" dirty="0"/>
              <a:t>= </a:t>
            </a:r>
            <a:r>
              <a:rPr lang="en-US" sz="2100" b="1" dirty="0">
                <a:solidFill>
                  <a:srgbClr val="CC00CC"/>
                </a:solidFill>
              </a:rPr>
              <a:t> B(p/(</a:t>
            </a:r>
            <a:r>
              <a:rPr lang="en-US" sz="2100" b="1" dirty="0" err="1">
                <a:solidFill>
                  <a:srgbClr val="CC00CC"/>
                </a:solidFill>
              </a:rPr>
              <a:t>p+n</a:t>
            </a:r>
            <a:r>
              <a:rPr lang="en-US" sz="2100" b="1" dirty="0">
                <a:solidFill>
                  <a:srgbClr val="CC00CC"/>
                </a:solidFill>
              </a:rPr>
              <a:t>)) - </a:t>
            </a:r>
            <a:r>
              <a:rPr lang="en-US" sz="2100" b="1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sz="2100" b="1" baseline="-25000" dirty="0">
                <a:solidFill>
                  <a:srgbClr val="CC00CC"/>
                </a:solidFill>
                <a:sym typeface="Symbol"/>
              </a:rPr>
              <a:t>k </a:t>
            </a:r>
            <a:r>
              <a:rPr lang="en-US" sz="2100" b="1" dirty="0">
                <a:solidFill>
                  <a:srgbClr val="CC00CC"/>
                </a:solidFill>
              </a:rPr>
              <a:t>(</a:t>
            </a:r>
            <a:r>
              <a:rPr lang="en-US" sz="2100" b="1" dirty="0" err="1">
                <a:solidFill>
                  <a:srgbClr val="CC00CC"/>
                </a:solidFill>
              </a:rPr>
              <a:t>p</a:t>
            </a:r>
            <a:r>
              <a:rPr lang="en-US" sz="2100" b="1" baseline="-25000" dirty="0" err="1">
                <a:solidFill>
                  <a:srgbClr val="CC00CC"/>
                </a:solidFill>
              </a:rPr>
              <a:t>k</a:t>
            </a:r>
            <a:r>
              <a:rPr lang="en-US" sz="2100" b="1" dirty="0" err="1">
                <a:solidFill>
                  <a:srgbClr val="CC00CC"/>
                </a:solidFill>
              </a:rPr>
              <a:t>+n</a:t>
            </a:r>
            <a:r>
              <a:rPr lang="en-US" sz="2100" b="1" baseline="-25000" dirty="0" err="1">
                <a:solidFill>
                  <a:srgbClr val="CC00CC"/>
                </a:solidFill>
              </a:rPr>
              <a:t>k</a:t>
            </a:r>
            <a:r>
              <a:rPr lang="en-US" sz="2100" b="1" dirty="0">
                <a:solidFill>
                  <a:srgbClr val="CC00CC"/>
                </a:solidFill>
              </a:rPr>
              <a:t>)/(</a:t>
            </a:r>
            <a:r>
              <a:rPr lang="en-US" sz="2100" b="1" dirty="0" err="1">
                <a:solidFill>
                  <a:srgbClr val="CC00CC"/>
                </a:solidFill>
              </a:rPr>
              <a:t>p+n</a:t>
            </a:r>
            <a:r>
              <a:rPr lang="en-US" sz="2100" b="1" dirty="0">
                <a:solidFill>
                  <a:srgbClr val="CC00CC"/>
                </a:solidFill>
              </a:rPr>
              <a:t>)B(</a:t>
            </a:r>
            <a:r>
              <a:rPr lang="en-US" sz="2100" b="1" dirty="0" err="1">
                <a:solidFill>
                  <a:srgbClr val="CC00CC"/>
                </a:solidFill>
              </a:rPr>
              <a:t>p</a:t>
            </a:r>
            <a:r>
              <a:rPr lang="en-US" sz="2100" b="1" baseline="-25000" dirty="0" err="1">
                <a:solidFill>
                  <a:srgbClr val="CC00CC"/>
                </a:solidFill>
              </a:rPr>
              <a:t>k</a:t>
            </a:r>
            <a:r>
              <a:rPr lang="en-US" sz="2100" b="1" dirty="0">
                <a:solidFill>
                  <a:srgbClr val="CC00CC"/>
                </a:solidFill>
              </a:rPr>
              <a:t>/(</a:t>
            </a:r>
            <a:r>
              <a:rPr lang="en-US" sz="2100" b="1" dirty="0" err="1">
                <a:solidFill>
                  <a:srgbClr val="CC00CC"/>
                </a:solidFill>
              </a:rPr>
              <a:t>p</a:t>
            </a:r>
            <a:r>
              <a:rPr lang="en-US" sz="2100" b="1" baseline="-25000" dirty="0" err="1">
                <a:solidFill>
                  <a:srgbClr val="CC00CC"/>
                </a:solidFill>
              </a:rPr>
              <a:t>k</a:t>
            </a:r>
            <a:r>
              <a:rPr lang="en-US" sz="2100" b="1" dirty="0" err="1">
                <a:solidFill>
                  <a:srgbClr val="CC00CC"/>
                </a:solidFill>
              </a:rPr>
              <a:t>+n</a:t>
            </a:r>
            <a:r>
              <a:rPr lang="en-US" sz="2100" b="1" baseline="-25000" dirty="0" err="1">
                <a:solidFill>
                  <a:srgbClr val="CC00CC"/>
                </a:solidFill>
              </a:rPr>
              <a:t>k</a:t>
            </a:r>
            <a:r>
              <a:rPr lang="en-US" sz="2100" b="1" dirty="0">
                <a:solidFill>
                  <a:srgbClr val="CC00CC"/>
                </a:solidFill>
              </a:rPr>
              <a:t>))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245555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8200"/>
            <a:ext cx="9041757" cy="857250"/>
          </a:xfrm>
        </p:spPr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63577"/>
            <a:ext cx="4320779" cy="76557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1 – [(2/12)B(0) + (4/12)B(1) + (6/12)B(2/6)]</a:t>
            </a:r>
          </a:p>
          <a:p>
            <a:pPr marL="0" indent="0">
              <a:buNone/>
            </a:pPr>
            <a:r>
              <a:rPr lang="en-US" sz="1800" b="1" dirty="0"/>
              <a:t>= 0.541 bits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14501"/>
            <a:ext cx="7572471" cy="200494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14900" y="3847673"/>
            <a:ext cx="361670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1 – [(2/12)B(1/2) + (2/12)B(1/2) + </a:t>
            </a:r>
          </a:p>
          <a:p>
            <a:pPr marL="0" indent="0">
              <a:buNone/>
            </a:pPr>
            <a:r>
              <a:rPr lang="en-US" sz="1800" b="1" dirty="0"/>
              <a:t>        (4/12)B(2/4) + (4/12)B(2/4)]</a:t>
            </a:r>
          </a:p>
          <a:p>
            <a:pPr marL="0" indent="0">
              <a:buNone/>
            </a:pPr>
            <a:r>
              <a:rPr lang="en-US" sz="1800" b="1" dirty="0"/>
              <a:t>= 0 bits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94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for restaurant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66" y="3107529"/>
            <a:ext cx="3257550" cy="1200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100" b="1" dirty="0"/>
              <a:t>Decision tree learned from the 12 examples:</a:t>
            </a:r>
          </a:p>
          <a:p>
            <a:pPr lvl="1"/>
            <a:r>
              <a:rPr lang="en-US" sz="1800" b="1" dirty="0"/>
              <a:t>Simpler than “true” tree! </a:t>
            </a:r>
          </a:p>
          <a:p>
            <a:endParaRPr lang="en-US" sz="21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961" y="1722240"/>
            <a:ext cx="5920728" cy="425385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2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  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b="1" dirty="0"/>
              <a:t>1. </a:t>
            </a:r>
            <a:r>
              <a:rPr lang="zh-CN" altLang="en-US" sz="2100" b="1" dirty="0"/>
              <a:t>基于以下数据，通过计算</a:t>
            </a:r>
            <a:r>
              <a:rPr lang="en-US" sz="2100" b="1" dirty="0"/>
              <a:t>Information gain</a:t>
            </a:r>
            <a:r>
              <a:rPr lang="zh-CN" altLang="en-US" sz="2100" b="1" dirty="0"/>
              <a:t>，做出决策树。</a:t>
            </a:r>
            <a:endParaRPr lang="zh-CN" altLang="en-US" sz="21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93075" y="2464587"/>
            <a:ext cx="4179123" cy="262534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DBB82F0-4637-4B7C-A383-9D231FCD5094}"/>
              </a:ext>
            </a:extLst>
          </p:cNvPr>
          <p:cNvSpPr/>
          <p:nvPr/>
        </p:nvSpPr>
        <p:spPr>
          <a:xfrm>
            <a:off x="3203848" y="585356"/>
            <a:ext cx="5148064" cy="1286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中有两个类，正例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p1=3/6, 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反例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p2=3/6</a:t>
            </a:r>
            <a:r>
              <a:rPr lang="en-US" altLang="zh-CN" b="1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Ent(D)=-p1*log(p1)-p2*log(p2)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=-3/6*log(3/6)-3/6*log(3/6)=1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ABD781-D11D-48A3-B281-F6F1BDAB8897}"/>
              </a:ext>
            </a:extLst>
          </p:cNvPr>
          <p:cNvSpPr/>
          <p:nvPr/>
        </p:nvSpPr>
        <p:spPr>
          <a:xfrm>
            <a:off x="611560" y="2708920"/>
            <a:ext cx="7344816" cy="2603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属性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有两个值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D1(A=T)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包含编号为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{1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3}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，正例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p1=2/3,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反例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p2=1/3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D2(A=F)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包含编号为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{4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6}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，正例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p1=1/3,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反例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p2=2/3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800" b="1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Ent(D1)=-2/3*log(2/3)-1/3*log(1/3)=0.918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Ent(D2)=-1/3*log(1/3)-2/3*log(2/3)=0.918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>
                <a:latin typeface="等线" panose="02010600030101010101" pitchFamily="2" charset="-122"/>
                <a:cs typeface="Times New Roman" panose="02020603050405020304" pitchFamily="18" charset="0"/>
              </a:rPr>
              <a:t>Gain(D,A)=Ent(D)-3/6*Ent(D1)- 3/6*Ent(D2)=1-0.918=0.082</a:t>
            </a:r>
            <a:r>
              <a:rPr lang="en-US" altLang="zh-CN" sz="800" b="1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7E93C7-62B3-4B9F-987C-365EC8E582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305421"/>
            <a:ext cx="3084374" cy="19489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1EBF80-E6EE-4407-BB34-D4B7D89D8F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4140" y="1679153"/>
            <a:ext cx="2304256" cy="18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266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DBB82F0-4637-4B7C-A383-9D231FCD5094}"/>
              </a:ext>
            </a:extLst>
          </p:cNvPr>
          <p:cNvSpPr/>
          <p:nvPr/>
        </p:nvSpPr>
        <p:spPr>
          <a:xfrm>
            <a:off x="3203848" y="620688"/>
            <a:ext cx="5148064" cy="1286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中有两个类，正例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p1=3/6, 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反例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p2=3/6</a:t>
            </a:r>
            <a:r>
              <a:rPr lang="en-US" altLang="zh-CN" b="1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Ent(D)=-p1*log(p1)-p2*log(p2)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=-3/6*log(3/6)-3/6*log(3/6)=1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7E93C7-62B3-4B9F-987C-365EC8E582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10" y="289458"/>
            <a:ext cx="3084374" cy="194896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440DEBE-0259-42E3-A533-8CB389F9C8EF}"/>
              </a:ext>
            </a:extLst>
          </p:cNvPr>
          <p:cNvSpPr/>
          <p:nvPr/>
        </p:nvSpPr>
        <p:spPr>
          <a:xfrm>
            <a:off x="251520" y="2281622"/>
            <a:ext cx="6912768" cy="307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属性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有两个值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D1(B=T)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包含编号为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{1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5, 6}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，正例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p1=2/4,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反例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p2=2/4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D2(B=F)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包含编号为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{3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4}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，正例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p1=1/2,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反例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p2=1/2   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Ent(D1)=-2/4*log(2/4)-2/4*log(2/4)=1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Ent(D2)=-1/2*log(1/2)-1/2*log(1/2)=1    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Gain(D,B)=Ent(D)-4/6*Ent(D1)- 2/6*Ent(D2)=0  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显然，属性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的信息增益较大，于是它被选为划分属性。</a:t>
            </a:r>
          </a:p>
        </p:txBody>
      </p:sp>
    </p:spTree>
    <p:extLst>
      <p:ext uri="{BB962C8B-B14F-4D97-AF65-F5344CB8AC3E}">
        <p14:creationId xmlns:p14="http://schemas.microsoft.com/office/powerpoint/2010/main" val="214125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2057"/>
            <a:ext cx="9144000" cy="857250"/>
          </a:xfrm>
        </p:spPr>
        <p:txBody>
          <a:bodyPr/>
          <a:lstStyle/>
          <a:p>
            <a:pPr eaLnBrk="1" hangingPunct="1"/>
            <a:r>
              <a:rPr lang="en-US" b="1" dirty="0"/>
              <a:t>A few important points about learning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ED04338-2789-4FB6-8E6D-BAF987410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4306" y="1926407"/>
            <a:ext cx="1288404" cy="1943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b="1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C988055C-998D-4416-80EC-595E151AA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549" y="3926657"/>
            <a:ext cx="1341983" cy="74295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Held-Out</a:t>
            </a:r>
          </a:p>
          <a:p>
            <a:pPr algn="ctr"/>
            <a:r>
              <a:rPr lang="en-US" b="1" dirty="0">
                <a:latin typeface="Calibri"/>
                <a:cs typeface="Calibri"/>
              </a:rPr>
              <a:t>Data </a:t>
            </a:r>
          </a:p>
          <a:p>
            <a:pPr algn="ctr"/>
            <a:r>
              <a:rPr lang="en-US" b="1" dirty="0">
                <a:latin typeface="Calibri"/>
                <a:cs typeface="Calibri"/>
              </a:rPr>
              <a:t>(Validation set)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EA3605D9-0AAD-4FFB-B48B-777BBED34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4306" y="4726757"/>
            <a:ext cx="1288404" cy="685800"/>
          </a:xfrm>
          <a:prstGeom prst="rect">
            <a:avLst/>
          </a:prstGeom>
          <a:solidFill>
            <a:srgbClr val="BDE6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b="1">
                <a:latin typeface="Calibri"/>
                <a:cs typeface="Calibri"/>
              </a:rPr>
              <a:t>Data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A1081B90-6893-423A-A80F-51083D11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6697" y="1849352"/>
            <a:ext cx="2082905" cy="1714500"/>
          </a:xfrm>
          <a:prstGeom prst="rect">
            <a:avLst/>
          </a:prstGeom>
          <a:noFill/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81E35D4-7A9D-4FC9-B56E-F9DF9821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5867" y="3563852"/>
            <a:ext cx="1623579" cy="1257300"/>
          </a:xfrm>
          <a:prstGeom prst="rect">
            <a:avLst/>
          </a:prstGeom>
          <a:noFill/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4EF03C54-601F-4664-ACD4-0D53E1694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6537" y="4690734"/>
            <a:ext cx="1659206" cy="930518"/>
          </a:xfrm>
          <a:prstGeom prst="rect">
            <a:avLst/>
          </a:prstGeom>
          <a:noFill/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C44306E6-A910-4C2D-B63A-064CE6FB75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224" y="1669334"/>
            <a:ext cx="5947214" cy="440440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800" b="1" dirty="0">
                <a:latin typeface="Calibri"/>
                <a:cs typeface="Calibri"/>
              </a:rPr>
              <a:t>Data: labeled instances,  e.g. emails marked spam/ham</a:t>
            </a:r>
          </a:p>
          <a:p>
            <a:pPr lvl="1">
              <a:lnSpc>
                <a:spcPct val="80000"/>
              </a:lnSpc>
            </a:pPr>
            <a:r>
              <a:rPr lang="en-US" sz="1500" b="1" dirty="0">
                <a:latin typeface="Calibri"/>
                <a:cs typeface="Calibri"/>
              </a:rPr>
              <a:t>Training set</a:t>
            </a:r>
            <a:r>
              <a:rPr lang="zh-CN" altLang="en-US" sz="1500" b="1" dirty="0">
                <a:latin typeface="Calibri"/>
                <a:cs typeface="Calibri"/>
              </a:rPr>
              <a:t>（</a:t>
            </a:r>
            <a:r>
              <a:rPr lang="zh-CN" altLang="en-US" sz="1500" b="1" dirty="0">
                <a:solidFill>
                  <a:srgbClr val="FF0000"/>
                </a:solidFill>
                <a:latin typeface="Calibri"/>
                <a:cs typeface="Calibri"/>
              </a:rPr>
              <a:t>训练集</a:t>
            </a:r>
            <a:r>
              <a:rPr lang="zh-CN" altLang="en-US" sz="1500" b="1" dirty="0">
                <a:latin typeface="Calibri"/>
                <a:cs typeface="Calibri"/>
              </a:rPr>
              <a:t>）</a:t>
            </a:r>
            <a:endParaRPr lang="en-US" sz="1500" b="1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>
                <a:latin typeface="Calibri"/>
                <a:cs typeface="Calibri"/>
              </a:rPr>
              <a:t>Held out set</a:t>
            </a:r>
            <a:r>
              <a:rPr lang="zh-CN" altLang="en-US" sz="1500" b="1" dirty="0">
                <a:latin typeface="Calibri"/>
                <a:cs typeface="Calibri"/>
              </a:rPr>
              <a:t>（</a:t>
            </a:r>
            <a:r>
              <a:rPr lang="zh-CN" altLang="en-US" sz="1500" b="1" dirty="0">
                <a:solidFill>
                  <a:srgbClr val="FF0000"/>
                </a:solidFill>
                <a:latin typeface="Calibri"/>
                <a:cs typeface="Calibri"/>
              </a:rPr>
              <a:t>验证集</a:t>
            </a:r>
            <a:r>
              <a:rPr lang="zh-CN" altLang="en-US" sz="1500" b="1" dirty="0">
                <a:latin typeface="Calibri"/>
                <a:cs typeface="Calibri"/>
              </a:rPr>
              <a:t>）</a:t>
            </a:r>
            <a:endParaRPr lang="en-US" sz="1500" b="1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>
                <a:latin typeface="Calibri"/>
                <a:cs typeface="Calibri"/>
              </a:rPr>
              <a:t>Test set</a:t>
            </a:r>
            <a:r>
              <a:rPr lang="zh-CN" altLang="en-US" sz="1500" b="1" dirty="0">
                <a:latin typeface="Calibri"/>
                <a:cs typeface="Calibri"/>
              </a:rPr>
              <a:t>（</a:t>
            </a:r>
            <a:r>
              <a:rPr lang="zh-CN" altLang="en-US" sz="1500" b="1" dirty="0">
                <a:solidFill>
                  <a:srgbClr val="FF0000"/>
                </a:solidFill>
                <a:latin typeface="Calibri"/>
                <a:cs typeface="Calibri"/>
              </a:rPr>
              <a:t>测试集</a:t>
            </a:r>
            <a:r>
              <a:rPr lang="zh-CN" altLang="en-US" sz="1500" b="1" dirty="0">
                <a:latin typeface="Calibri"/>
                <a:cs typeface="Calibri"/>
              </a:rPr>
              <a:t>）</a:t>
            </a:r>
            <a:endParaRPr lang="en-US" sz="1500" b="1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b="1" dirty="0">
                <a:latin typeface="Calibri"/>
                <a:cs typeface="Calibri"/>
              </a:rPr>
              <a:t>Features: attribute-value pairs which characterize each x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>
                <a:latin typeface="Calibri"/>
                <a:cs typeface="Calibri"/>
              </a:rPr>
              <a:t>Experimentation cycle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Learn parameters on training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>
                <a:latin typeface="Calibri"/>
                <a:cs typeface="Calibri"/>
              </a:rPr>
              <a:t>(Tune </a:t>
            </a:r>
            <a:r>
              <a:rPr lang="en-US" sz="1500" b="1" dirty="0" err="1">
                <a:latin typeface="Calibri"/>
                <a:cs typeface="Calibri"/>
              </a:rPr>
              <a:t>hyperparameters</a:t>
            </a:r>
            <a:r>
              <a:rPr lang="en-US" sz="1500" b="1" dirty="0">
                <a:latin typeface="Calibri"/>
                <a:cs typeface="Calibri"/>
              </a:rPr>
              <a:t> on held-out set)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Compute accuracy of test set</a:t>
            </a:r>
          </a:p>
          <a:p>
            <a:pPr lvl="1">
              <a:lnSpc>
                <a:spcPct val="80000"/>
              </a:lnSpc>
            </a:pPr>
            <a:r>
              <a:rPr lang="en-US" sz="1500" b="1" dirty="0">
                <a:latin typeface="Calibri"/>
                <a:cs typeface="Calibri"/>
              </a:rPr>
              <a:t>Very important: never “peek”(</a:t>
            </a:r>
            <a:r>
              <a:rPr lang="zh-CN" altLang="en-US" sz="1500" b="1" dirty="0">
                <a:solidFill>
                  <a:srgbClr val="3333FF"/>
                </a:solidFill>
                <a:latin typeface="Calibri"/>
                <a:cs typeface="Calibri"/>
              </a:rPr>
              <a:t>“偷看”</a:t>
            </a:r>
            <a:r>
              <a:rPr lang="en-US" sz="1500" b="1" dirty="0">
                <a:latin typeface="Calibri"/>
                <a:cs typeface="Calibri"/>
              </a:rPr>
              <a:t>) at the test set!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>
                <a:latin typeface="Calibri"/>
                <a:cs typeface="Calibri"/>
              </a:rPr>
              <a:t>Evaluation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>
                <a:latin typeface="Calibri"/>
                <a:cs typeface="Calibri"/>
              </a:rPr>
              <a:t>Accuracy: fraction of instances predicted correctly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>
                <a:latin typeface="Calibri"/>
                <a:cs typeface="Calibri"/>
              </a:rPr>
              <a:t>Overfitting</a:t>
            </a:r>
            <a:r>
              <a:rPr lang="en-US" sz="1800" b="1" dirty="0">
                <a:latin typeface="Calibri"/>
                <a:cs typeface="Calibri"/>
              </a:rPr>
              <a:t> and generalization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>
                <a:latin typeface="Calibri"/>
                <a:cs typeface="Calibri"/>
              </a:rPr>
              <a:t>Want a classifier which does well </a:t>
            </a: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on </a:t>
            </a:r>
            <a:r>
              <a:rPr lang="en-US" sz="1500" b="1" i="1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Overfitting: </a:t>
            </a:r>
            <a:r>
              <a:rPr lang="en-US" sz="1500" b="1" dirty="0">
                <a:latin typeface="Calibri"/>
                <a:cs typeface="Calibri"/>
              </a:rPr>
              <a:t>fitting the training data very closely, but not generalizing well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Underfitting: </a:t>
            </a:r>
            <a:r>
              <a:rPr lang="en-US" sz="1500" b="1" dirty="0">
                <a:latin typeface="Calibri"/>
                <a:cs typeface="Calibri"/>
              </a:rPr>
              <a:t>fits the training set poorly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34818" name="Picture 2" descr="https://gimg2.baidu.com/image_search/src=http%3A%2F%2Fimg-blog.csdnimg.cn%2F20201128110026220.png%3Fx-oss-process%3Dimage%2Fwatermark%2Ctype_ZmFuZ3poZW5naGVpdGk%2Cshadow_10%2Ctext_aHR0cHM6Ly9ibG9nLmNzZG4ubmV0L1lhemhlbkhhbg%3D%3D%2Csize_16%2Ccolor_FFFFFF%2Ct_70&amp;refer=http%3A%2F%2Fimg-blog.csdnimg.cn&amp;app=2002&amp;size=f9999,10000&amp;q=a80&amp;n=0&amp;g=0n&amp;fmt=jpeg?sec=1638977552&amp;t=44f7d808f1b3c0b600b2185b50ab06c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5667" y="5304258"/>
            <a:ext cx="1671582" cy="6964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47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048941" y="2506265"/>
            <a:ext cx="2836069" cy="1148954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048941" y="4171951"/>
            <a:ext cx="2822972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048942" y="2114550"/>
            <a:ext cx="1190" cy="205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048942" y="4140994"/>
            <a:ext cx="119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045113" y="4189809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50" b="1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b="1"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3838064" y="4189809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50" b="1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b="1"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048941" y="4171951"/>
            <a:ext cx="25003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992725" y="4121944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50" b="1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b="1"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048941" y="3143251"/>
            <a:ext cx="25003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943655" y="3095625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50" b="1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b="1"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048941" y="2114551"/>
            <a:ext cx="25003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943655" y="2066925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50" b="1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b="1"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158479" y="3582591"/>
            <a:ext cx="58340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158479" y="3582591"/>
            <a:ext cx="58340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302544" y="3263503"/>
            <a:ext cx="58341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302544" y="3263503"/>
            <a:ext cx="58341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444229" y="3546871"/>
            <a:ext cx="59531" cy="5357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444229" y="3546871"/>
            <a:ext cx="59531" cy="5357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1581151" y="3588544"/>
            <a:ext cx="59531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1581151" y="3588544"/>
            <a:ext cx="59531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1725216" y="3438525"/>
            <a:ext cx="57150" cy="5357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1725216" y="3438525"/>
            <a:ext cx="57150" cy="5357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1868092" y="3281363"/>
            <a:ext cx="58340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1868092" y="3281363"/>
            <a:ext cx="58340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005013" y="3137297"/>
            <a:ext cx="58341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005013" y="3137297"/>
            <a:ext cx="58341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147888" y="3281363"/>
            <a:ext cx="58341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147888" y="3281363"/>
            <a:ext cx="58341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2290763" y="2938463"/>
            <a:ext cx="58341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2290763" y="2938463"/>
            <a:ext cx="58341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2433638" y="3119438"/>
            <a:ext cx="58341" cy="5357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2433638" y="3119438"/>
            <a:ext cx="58341" cy="5357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2570560" y="2987278"/>
            <a:ext cx="58340" cy="5357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2570560" y="2987278"/>
            <a:ext cx="58340" cy="5357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2714625" y="3076575"/>
            <a:ext cx="57150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2714625" y="3076575"/>
            <a:ext cx="57150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2856310" y="2812257"/>
            <a:ext cx="59531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2856310" y="2812257"/>
            <a:ext cx="59531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2993232" y="3028950"/>
            <a:ext cx="59531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2993232" y="3028950"/>
            <a:ext cx="59531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3136106" y="2788444"/>
            <a:ext cx="58341" cy="5357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3136106" y="2788444"/>
            <a:ext cx="58341" cy="5357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3280173" y="2733675"/>
            <a:ext cx="58340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3280173" y="2733675"/>
            <a:ext cx="58340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3415904" y="2703909"/>
            <a:ext cx="58340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3415904" y="2703909"/>
            <a:ext cx="58340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3558779" y="2530078"/>
            <a:ext cx="59531" cy="5357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3558779" y="2530078"/>
            <a:ext cx="59531" cy="5357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3702844" y="2721769"/>
            <a:ext cx="58341" cy="5476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3702844" y="2721769"/>
            <a:ext cx="58341" cy="5476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3845719" y="2253853"/>
            <a:ext cx="58341" cy="53579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3845719" y="2253853"/>
            <a:ext cx="58341" cy="53579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350" b="1"/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2769394" y="2953941"/>
            <a:ext cx="0" cy="121801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350" b="1"/>
          </a:p>
        </p:txBody>
      </p:sp>
      <p:grpSp>
        <p:nvGrpSpPr>
          <p:cNvPr id="2" name="Group 529"/>
          <p:cNvGrpSpPr>
            <a:grpSpLocks/>
          </p:cNvGrpSpPr>
          <p:nvPr/>
        </p:nvGrpSpPr>
        <p:grpSpPr bwMode="auto">
          <a:xfrm>
            <a:off x="983456" y="2868217"/>
            <a:ext cx="1785938" cy="421481"/>
            <a:chOff x="288" y="1884"/>
            <a:chExt cx="1500" cy="354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sz="1350" b="1"/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84"/>
              <a:ext cx="110" cy="354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1350" b="1"/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sym typeface="Symbol" pitchFamily="18" charset="2"/>
              </a:rPr>
              <a:t>Linear regression </a:t>
            </a:r>
            <a:br>
              <a:rPr lang="en-US" b="1" dirty="0">
                <a:solidFill>
                  <a:schemeClr val="tx1"/>
                </a:solidFill>
                <a:sym typeface="Symbol" pitchFamily="18" charset="2"/>
              </a:rPr>
            </a:br>
            <a:r>
              <a:rPr lang="en-US" b="1" dirty="0">
                <a:solidFill>
                  <a:schemeClr val="tx1"/>
                </a:solidFill>
                <a:sym typeface="Symbol" pitchFamily="18" charset="2"/>
              </a:rPr>
              <a:t>= fitting a straight line/</a:t>
            </a:r>
            <a:r>
              <a:rPr lang="en-US" b="1" dirty="0" err="1">
                <a:solidFill>
                  <a:schemeClr val="tx1"/>
                </a:solidFill>
                <a:sym typeface="Symbol" pitchFamily="18" charset="2"/>
              </a:rPr>
              <a:t>hyperplane</a:t>
            </a:r>
            <a:endParaRPr lang="en-US" b="1" dirty="0">
              <a:solidFill>
                <a:schemeClr val="tx1"/>
              </a:solidFill>
              <a:sym typeface="Symbol" pitchFamily="18" charset="2"/>
            </a:endParaRPr>
          </a:p>
        </p:txBody>
      </p:sp>
      <p:sp>
        <p:nvSpPr>
          <p:cNvPr id="19796" name="Text Box 536"/>
          <p:cNvSpPr txBox="1">
            <a:spLocks noChangeArrowheads="1"/>
          </p:cNvSpPr>
          <p:nvPr/>
        </p:nvSpPr>
        <p:spPr bwMode="auto">
          <a:xfrm>
            <a:off x="473302" y="4914902"/>
            <a:ext cx="2814040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cs typeface="Arial" charset="0"/>
              </a:rPr>
              <a:t>Prediction: </a:t>
            </a:r>
            <a:r>
              <a:rPr lang="en-US" b="1" dirty="0" err="1">
                <a:solidFill>
                  <a:srgbClr val="CC00CC"/>
                </a:solidFill>
                <a:cs typeface="Arial" charset="0"/>
              </a:rPr>
              <a:t>h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(x) = w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0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+ w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3550" y="5314950"/>
            <a:ext cx="28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Berkeley house prices, 2009</a:t>
            </a:r>
          </a:p>
        </p:txBody>
      </p:sp>
      <p:pic>
        <p:nvPicPr>
          <p:cNvPr id="7" name="Picture 6" descr="house-pric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26" y="2000250"/>
            <a:ext cx="4496912" cy="3143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2299" y="41148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C00CC"/>
                </a:solidFill>
              </a:rPr>
              <a:t>x</a:t>
            </a:r>
          </a:p>
        </p:txBody>
      </p:sp>
      <p:sp>
        <p:nvSpPr>
          <p:cNvPr id="549" name="Text Box 536"/>
          <p:cNvSpPr txBox="1">
            <a:spLocks noChangeArrowheads="1"/>
          </p:cNvSpPr>
          <p:nvPr/>
        </p:nvSpPr>
        <p:spPr bwMode="auto">
          <a:xfrm>
            <a:off x="320885" y="2743200"/>
            <a:ext cx="671787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CC00CC"/>
                </a:solidFill>
                <a:cs typeface="Arial" charset="0"/>
              </a:rPr>
              <a:t>h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(x)</a:t>
            </a:r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2268BA-431C-4D9E-849E-30926F99764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4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7937CD-F696-42A8-A74A-75F25F37CB18}" type="slidenum">
              <a:rPr lang="en-US" altLang="zh-CN" smtClean="0"/>
              <a:t>7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179570" cy="2221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图片 6" descr="55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500298" y="2285992"/>
            <a:ext cx="6500858" cy="457200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Least squares: Minimizing squared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1"/>
            <a:ext cx="8839200" cy="354687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L2 loss function: sum of squared errors over all examples</a:t>
            </a:r>
          </a:p>
          <a:p>
            <a:pPr lvl="1"/>
            <a:r>
              <a:rPr lang="en-US" b="1" dirty="0">
                <a:solidFill>
                  <a:srgbClr val="CC00CC"/>
                </a:solidFill>
                <a:sym typeface="Symbol"/>
              </a:rPr>
              <a:t>Loss = 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b="1" dirty="0">
                <a:solidFill>
                  <a:srgbClr val="CC00CC"/>
                </a:solidFill>
                <a:cs typeface="Arial" charset="0"/>
                <a:sym typeface="Symbol"/>
              </a:rPr>
              <a:t>(</a:t>
            </a:r>
            <a:r>
              <a:rPr lang="en-US" b="1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– </a:t>
            </a:r>
            <a:r>
              <a:rPr lang="en-US" b="1" dirty="0" err="1">
                <a:solidFill>
                  <a:srgbClr val="CC00CC"/>
                </a:solidFill>
                <a:cs typeface="Arial" charset="0"/>
              </a:rPr>
              <a:t>h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(</a:t>
            </a:r>
            <a:r>
              <a:rPr lang="en-US" b="1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))</a:t>
            </a:r>
            <a:r>
              <a:rPr lang="en-US" b="1" baseline="30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= 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b="1" dirty="0">
                <a:solidFill>
                  <a:srgbClr val="CC00CC"/>
                </a:solidFill>
                <a:cs typeface="Arial" charset="0"/>
                <a:sym typeface="Symbol"/>
              </a:rPr>
              <a:t>(</a:t>
            </a:r>
            <a:r>
              <a:rPr lang="en-US" b="1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– (w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0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+ w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))</a:t>
            </a:r>
            <a:r>
              <a:rPr lang="en-US" b="1" baseline="30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</a:t>
            </a:r>
          </a:p>
          <a:p>
            <a:r>
              <a:rPr lang="en-US" b="1" dirty="0">
                <a:solidFill>
                  <a:srgbClr val="000090"/>
                </a:solidFill>
                <a:cs typeface="Arial" charset="0"/>
              </a:rPr>
              <a:t>We want the weights 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w*</a:t>
            </a:r>
            <a:r>
              <a:rPr lang="en-US" b="1" dirty="0">
                <a:solidFill>
                  <a:srgbClr val="000090"/>
                </a:solidFill>
                <a:cs typeface="Arial" charset="0"/>
              </a:rPr>
              <a:t> that minimize loss</a:t>
            </a:r>
          </a:p>
          <a:p>
            <a:r>
              <a:rPr lang="en-US" b="1" dirty="0">
                <a:solidFill>
                  <a:srgbClr val="000090"/>
                </a:solidFill>
                <a:cs typeface="Arial" charset="0"/>
              </a:rPr>
              <a:t>At 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w*</a:t>
            </a:r>
            <a:r>
              <a:rPr lang="en-US" b="1" dirty="0">
                <a:solidFill>
                  <a:srgbClr val="000090"/>
                </a:solidFill>
                <a:cs typeface="Arial" charset="0"/>
              </a:rPr>
              <a:t> the derivatives of loss </a:t>
            </a:r>
            <a:r>
              <a:rPr lang="en-US" b="1" dirty="0" err="1">
                <a:solidFill>
                  <a:srgbClr val="000090"/>
                </a:solidFill>
                <a:cs typeface="Arial" charset="0"/>
              </a:rPr>
              <a:t>w.r.t</a:t>
            </a:r>
            <a:r>
              <a:rPr lang="en-US" b="1" dirty="0">
                <a:solidFill>
                  <a:srgbClr val="000090"/>
                </a:solidFill>
                <a:cs typeface="Arial" charset="0"/>
              </a:rPr>
              <a:t>. each weight are zero:</a:t>
            </a:r>
          </a:p>
          <a:p>
            <a:pPr lvl="1"/>
            <a:r>
              <a:rPr lang="en-US" b="1" dirty="0">
                <a:solidFill>
                  <a:srgbClr val="CC00CC"/>
                </a:solidFill>
                <a:sym typeface="Symbol"/>
              </a:rPr>
              <a:t>Loss/w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– 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2  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b="1" dirty="0">
                <a:solidFill>
                  <a:srgbClr val="CC00CC"/>
                </a:solidFill>
                <a:cs typeface="Arial" charset="0"/>
                <a:sym typeface="Symbol"/>
              </a:rPr>
              <a:t>(</a:t>
            </a:r>
            <a:r>
              <a:rPr lang="en-US" b="1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– (w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0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+ w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)) = 0</a:t>
            </a:r>
          </a:p>
          <a:p>
            <a:pPr lvl="1"/>
            <a:r>
              <a:rPr lang="en-US" b="1" dirty="0">
                <a:solidFill>
                  <a:srgbClr val="CC00CC"/>
                </a:solidFill>
                <a:sym typeface="Symbol"/>
              </a:rPr>
              <a:t>Loss/w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– 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2  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b="1" dirty="0">
                <a:solidFill>
                  <a:srgbClr val="CC00CC"/>
                </a:solidFill>
                <a:cs typeface="Arial" charset="0"/>
                <a:sym typeface="Symbol"/>
              </a:rPr>
              <a:t>(</a:t>
            </a:r>
            <a:r>
              <a:rPr lang="en-US" b="1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– (w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0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+ w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)) </a:t>
            </a:r>
            <a:r>
              <a:rPr lang="en-US" b="1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= 0</a:t>
            </a:r>
          </a:p>
          <a:p>
            <a:r>
              <a:rPr lang="en-US" b="1" dirty="0">
                <a:solidFill>
                  <a:srgbClr val="000090"/>
                </a:solidFill>
                <a:cs typeface="Arial" charset="0"/>
              </a:rPr>
              <a:t>Exact solutions for 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N</a:t>
            </a:r>
            <a:r>
              <a:rPr lang="en-US" b="1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b="1" dirty="0">
                <a:solidFill>
                  <a:srgbClr val="000090"/>
                </a:solidFill>
                <a:cs typeface="Arial" charset="0"/>
              </a:rPr>
              <a:t>examples:</a:t>
            </a:r>
          </a:p>
          <a:p>
            <a:pPr lvl="1"/>
            <a:r>
              <a:rPr lang="en-US" b="1" dirty="0">
                <a:solidFill>
                  <a:srgbClr val="CC00CC"/>
                </a:solidFill>
                <a:sym typeface="Symbol"/>
              </a:rPr>
              <a:t>w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 = [</a:t>
            </a:r>
            <a:r>
              <a:rPr lang="en-US" b="1" dirty="0" err="1">
                <a:solidFill>
                  <a:srgbClr val="CC00CC"/>
                </a:solidFill>
                <a:sym typeface="Symbol"/>
              </a:rPr>
              <a:t>N</a:t>
            </a:r>
            <a:r>
              <a:rPr lang="en-US" b="1" baseline="-25000" dirty="0" err="1">
                <a:solidFill>
                  <a:srgbClr val="CC00CC"/>
                </a:solidFill>
                <a:sym typeface="Symbol"/>
              </a:rPr>
              <a:t>j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b="1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="1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– (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b="1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)(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b="1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)]/[</a:t>
            </a:r>
            <a:r>
              <a:rPr lang="en-US" b="1" dirty="0" err="1">
                <a:solidFill>
                  <a:srgbClr val="CC00CC"/>
                </a:solidFill>
                <a:cs typeface="Arial" charset="0"/>
              </a:rPr>
              <a:t>N</a:t>
            </a:r>
            <a:r>
              <a:rPr lang="en-US" b="1" dirty="0" err="1">
                <a:solidFill>
                  <a:srgbClr val="CC00CC"/>
                </a:solidFill>
                <a:sym typeface="Symbol"/>
              </a:rPr>
              <a:t></a:t>
            </a:r>
            <a:r>
              <a:rPr lang="en-US" b="1" baseline="-25000" dirty="0" err="1">
                <a:solidFill>
                  <a:srgbClr val="CC00CC"/>
                </a:solidFill>
                <a:sym typeface="Symbol"/>
              </a:rPr>
              <a:t>j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="1" baseline="30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– (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b="1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)</a:t>
            </a:r>
            <a:r>
              <a:rPr lang="en-US" b="1" baseline="30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]  </a:t>
            </a:r>
            <a:r>
              <a:rPr lang="en-US" b="1" dirty="0">
                <a:cs typeface="Arial" charset="0"/>
              </a:rPr>
              <a:t>and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 w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 = 1/N [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b="1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 – w</a:t>
            </a:r>
            <a:r>
              <a:rPr lang="en-US" b="1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b="1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="1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b="1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]</a:t>
            </a:r>
          </a:p>
          <a:p>
            <a:pPr lvl="1"/>
            <a:endParaRPr lang="en-US" b="1" dirty="0">
              <a:solidFill>
                <a:srgbClr val="CC00CC"/>
              </a:solidFill>
              <a:cs typeface="Arial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0034" y="1714489"/>
            <a:ext cx="8036775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2.</a:t>
            </a: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有如下表的训练数据，</a:t>
            </a:r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x</a:t>
            </a: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为输入，</a:t>
            </a:r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y</a:t>
            </a: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为输出，试求解这个回归问题。</a:t>
            </a:r>
            <a:endParaRPr lang="en-US" altLang="zh-CN" sz="2100" b="1" dirty="0">
              <a:solidFill>
                <a:schemeClr val="accent2"/>
              </a:solidFill>
              <a:latin typeface="Calibri" pitchFamily="34" charset="0"/>
            </a:endParaRPr>
          </a:p>
          <a:p>
            <a:endParaRPr lang="en-US" altLang="zh-CN" sz="2100" b="1" dirty="0"/>
          </a:p>
          <a:p>
            <a:endParaRPr lang="en-US" altLang="zh-CN" sz="2100" b="1" dirty="0"/>
          </a:p>
          <a:p>
            <a:endParaRPr lang="en-US" altLang="zh-CN" sz="2100" b="1" dirty="0"/>
          </a:p>
          <a:p>
            <a:endParaRPr lang="en-US" altLang="zh-CN" sz="2100" b="1" dirty="0"/>
          </a:p>
          <a:p>
            <a:endParaRPr lang="en-US" altLang="zh-CN" sz="2100" b="1" dirty="0"/>
          </a:p>
          <a:p>
            <a:pPr>
              <a:lnSpc>
                <a:spcPct val="150000"/>
              </a:lnSpc>
            </a:pP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（</a:t>
            </a:r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1</a:t>
            </a: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）用函数形式</a:t>
            </a:r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 y=</a:t>
            </a:r>
            <a:r>
              <a:rPr lang="en-US" altLang="en-US" sz="2100" b="1" dirty="0" err="1">
                <a:solidFill>
                  <a:schemeClr val="accent2"/>
                </a:solidFill>
                <a:latin typeface="Calibri" pitchFamily="34" charset="0"/>
              </a:rPr>
              <a:t>wx</a:t>
            </a:r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来拟合，利用</a:t>
            </a:r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L2 loss</a:t>
            </a: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求</a:t>
            </a:r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w</a:t>
            </a: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（</a:t>
            </a:r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2</a:t>
            </a: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）用函数形式</a:t>
            </a:r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 y=wx^2 </a:t>
            </a: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来拟合，利用</a:t>
            </a:r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L2 loss</a:t>
            </a: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求</a:t>
            </a:r>
            <a:r>
              <a:rPr lang="en-US" altLang="en-US" sz="2100" b="1" dirty="0">
                <a:solidFill>
                  <a:schemeClr val="accent2"/>
                </a:solidFill>
                <a:latin typeface="Calibri" pitchFamily="34" charset="0"/>
              </a:rPr>
              <a:t>w</a:t>
            </a:r>
            <a:r>
              <a:rPr lang="zh-CN" altLang="en-US" sz="2100" b="1" dirty="0">
                <a:solidFill>
                  <a:schemeClr val="accent2"/>
                </a:solidFill>
                <a:latin typeface="Calibri" pitchFamily="34" charset="0"/>
              </a:rPr>
              <a:t>。</a:t>
            </a:r>
          </a:p>
          <a:p>
            <a:endParaRPr lang="zh-CN" alt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  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571604" y="2464587"/>
          <a:ext cx="3161131" cy="964414"/>
        </p:xfrm>
        <a:graphic>
          <a:graphicData uri="http://schemas.openxmlformats.org/drawingml/2006/table">
            <a:tbl>
              <a:tblPr/>
              <a:tblGrid>
                <a:gridCol w="789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20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宋体"/>
                          <a:ea typeface="DengXian"/>
                          <a:cs typeface="宋体"/>
                        </a:rPr>
                        <a:t>x</a:t>
                      </a:r>
                      <a:endParaRPr lang="zh-CN" sz="1800" dirty="0"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宋体"/>
                          <a:ea typeface="DengXian"/>
                          <a:cs typeface="宋体"/>
                        </a:rPr>
                        <a:t>1</a:t>
                      </a:r>
                      <a:endParaRPr lang="zh-CN" sz="1800" dirty="0"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宋体"/>
                          <a:ea typeface="DengXian"/>
                          <a:cs typeface="宋体"/>
                        </a:rPr>
                        <a:t>0</a:t>
                      </a:r>
                      <a:endParaRPr lang="zh-CN" sz="1800" dirty="0"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宋体"/>
                          <a:ea typeface="DengXian"/>
                          <a:cs typeface="宋体"/>
                        </a:rPr>
                        <a:t>2</a:t>
                      </a:r>
                      <a:endParaRPr lang="zh-CN" sz="1800" dirty="0"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20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宋体"/>
                          <a:ea typeface="DengXian"/>
                          <a:cs typeface="宋体"/>
                        </a:rPr>
                        <a:t>y</a:t>
                      </a:r>
                      <a:endParaRPr lang="zh-CN" sz="1800"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宋体"/>
                          <a:ea typeface="DengXian"/>
                          <a:cs typeface="宋体"/>
                        </a:rPr>
                        <a:t>0.9</a:t>
                      </a:r>
                      <a:endParaRPr lang="zh-CN" sz="1800"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宋体"/>
                          <a:ea typeface="DengXian"/>
                          <a:cs typeface="宋体"/>
                        </a:rPr>
                        <a:t>0.1</a:t>
                      </a:r>
                      <a:endParaRPr lang="zh-CN" sz="1800" dirty="0"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宋体"/>
                          <a:ea typeface="DengXian"/>
                          <a:cs typeface="宋体"/>
                        </a:rPr>
                        <a:t>2.2</a:t>
                      </a:r>
                      <a:endParaRPr lang="zh-CN" sz="1800" dirty="0"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22EEC86-9CA9-4401-B19C-DBAEC250879C}"/>
              </a:ext>
            </a:extLst>
          </p:cNvPr>
          <p:cNvSpPr/>
          <p:nvPr/>
        </p:nvSpPr>
        <p:spPr>
          <a:xfrm>
            <a:off x="395536" y="1101472"/>
            <a:ext cx="8208912" cy="3380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用函数形式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y=</a:t>
            </a:r>
            <a:r>
              <a:rPr lang="en-US" altLang="zh-CN" sz="1600" b="1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来拟合，利用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L2 loss</a:t>
            </a:r>
            <a:r>
              <a:rPr lang="zh-CN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zh-CN" b="1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优化目标为：</a:t>
            </a:r>
            <a:r>
              <a:rPr lang="en-US" altLang="zh-CN" b="1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L=(1.8-1.5w)^2+(0.1-0)^2+(0.9-w)^2+(2.2-2w)^2    </a:t>
            </a:r>
            <a:endParaRPr lang="zh-CN" altLang="zh-CN" sz="16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的导数为：</a:t>
            </a:r>
            <a:r>
              <a:rPr lang="en-US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-3</a:t>
            </a:r>
            <a:r>
              <a:rPr lang="en-US" altLang="zh-CN" b="1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(1.8-1.5w)-2(0.9-w)-4(2.2-2w)=14.5w-16</a:t>
            </a:r>
            <a:endParaRPr lang="zh-CN" altLang="zh-CN" sz="16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令其为</a:t>
            </a:r>
            <a:r>
              <a:rPr lang="en-US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可得：</a:t>
            </a:r>
            <a:r>
              <a:rPr lang="en-US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w=1.103</a:t>
            </a:r>
            <a:endParaRPr lang="zh-CN" altLang="zh-CN" sz="16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用函数形式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y=wx^2 </a:t>
            </a:r>
            <a:r>
              <a:rPr lang="zh-CN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来拟合，利用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L2 loss</a:t>
            </a:r>
            <a:r>
              <a:rPr lang="zh-CN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zh-CN" b="1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优化目标为：</a:t>
            </a:r>
            <a:r>
              <a:rPr lang="en-US" altLang="zh-CN" b="1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L=(1.8-2.25w)^2+(0.1-0)^2+(0.9-w)^2+(2.2-4w)^2    </a:t>
            </a:r>
            <a:endParaRPr lang="zh-CN" altLang="zh-CN" sz="16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的导数为：</a:t>
            </a:r>
            <a:r>
              <a:rPr lang="en-US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-4.5</a:t>
            </a:r>
            <a:r>
              <a:rPr lang="en-US" altLang="zh-CN" b="1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(1.8-2.25w)-2(0.9-w)-8(2.2-2w)=28.125w-27.5</a:t>
            </a:r>
            <a:endParaRPr lang="zh-CN" altLang="zh-CN" sz="16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令其为</a:t>
            </a:r>
            <a:r>
              <a:rPr lang="en-US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可得：</a:t>
            </a:r>
            <a:r>
              <a:rPr lang="en-US" altLang="zh-CN" sz="1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w=0.978</a:t>
            </a:r>
            <a:endParaRPr lang="zh-CN" altLang="zh-CN" sz="1600" b="1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71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56991"/>
          </a:xfrm>
        </p:spPr>
        <p:txBody>
          <a:bodyPr>
            <a:normAutofit/>
          </a:bodyPr>
          <a:lstStyle/>
          <a:p>
            <a:r>
              <a:rPr lang="en-US" sz="2400" b="1" dirty="0"/>
              <a:t>3. </a:t>
            </a:r>
            <a:r>
              <a:rPr lang="zh-CN" altLang="en-US" sz="2400" b="1" dirty="0"/>
              <a:t>考虑一个支持向量机和下面来自两类的训练样本</a:t>
            </a:r>
            <a:endParaRPr lang="zh-CN" altLang="en-US" sz="2400" dirty="0"/>
          </a:p>
          <a:p>
            <a:r>
              <a:rPr lang="en-US" sz="2400" b="1" dirty="0"/>
              <a:t>+1: (1, 2) (2, 3) (3, 3) </a:t>
            </a:r>
            <a:endParaRPr lang="zh-CN" altLang="en-US" sz="2400" dirty="0"/>
          </a:p>
          <a:p>
            <a:r>
              <a:rPr lang="en-US" sz="2400" b="1" dirty="0"/>
              <a:t>-1: (2, 1) (3, 2) </a:t>
            </a:r>
            <a:endParaRPr lang="zh-CN" altLang="en-US" sz="2400" dirty="0"/>
          </a:p>
          <a:p>
            <a:r>
              <a:rPr lang="en-US" sz="2400" b="1" dirty="0"/>
              <a:t>(1) </a:t>
            </a:r>
            <a:r>
              <a:rPr lang="zh-CN" altLang="en-US" sz="2400" b="1" dirty="0"/>
              <a:t>在图上标出这</a:t>
            </a:r>
            <a:r>
              <a:rPr lang="en-US" sz="2400" b="1" dirty="0"/>
              <a:t>5</a:t>
            </a:r>
            <a:r>
              <a:rPr lang="zh-CN" altLang="en-US" sz="2400" b="1" dirty="0"/>
              <a:t>个点，通过观察画出最优分类面，给出分类面的方程</a:t>
            </a:r>
            <a:r>
              <a:rPr lang="en-US" sz="2400" b="1" i="1" dirty="0"/>
              <a:t>w1x1+w2x2+b=0</a:t>
            </a:r>
            <a:r>
              <a:rPr lang="zh-CN" altLang="en-US" sz="2400" b="1" dirty="0"/>
              <a:t>。计算出它的间隔</a:t>
            </a:r>
            <a:r>
              <a:rPr lang="en-US" sz="2400" b="1" dirty="0"/>
              <a:t>margin</a:t>
            </a:r>
            <a:r>
              <a:rPr lang="zh-CN" altLang="en-US" sz="2400" b="1" dirty="0"/>
              <a:t>（从分类面到最近数据点的距离的两倍）。</a:t>
            </a:r>
            <a:endParaRPr lang="zh-CN" altLang="en-US" sz="2400" dirty="0"/>
          </a:p>
          <a:p>
            <a:r>
              <a:rPr lang="en-US" sz="2400" b="1" dirty="0"/>
              <a:t>(2)</a:t>
            </a:r>
            <a:r>
              <a:rPr lang="zh-CN" altLang="en-US" sz="2400" b="1" dirty="0"/>
              <a:t>写出所有的支持向量。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  业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07D2A58-A701-49BD-A8BE-F07627591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图片 28" descr="截屏2020-11-25 下午8.50.20">
            <a:extLst>
              <a:ext uri="{FF2B5EF4-FFF2-40B4-BE49-F238E27FC236}">
                <a16:creationId xmlns:a16="http://schemas.microsoft.com/office/drawing/2014/main" id="{FFAAADE2-23AF-46AD-B36D-4805FDF1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0418"/>
            <a:ext cx="3388543" cy="315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14A8056-3D68-4EBE-80FA-BADB3B588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924944"/>
            <a:ext cx="9144000" cy="224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方程：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x1 – x2 = 0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Margin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sqrt(2) 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(2)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写出所有的支持向量？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支持向量是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(1,2), (2,3), (2,1), (3, 2)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F7CAC3-B021-48BA-9463-BF8154360FCD}"/>
              </a:ext>
            </a:extLst>
          </p:cNvPr>
          <p:cNvSpPr/>
          <p:nvPr/>
        </p:nvSpPr>
        <p:spPr>
          <a:xfrm>
            <a:off x="395536" y="1170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/>
              <a:t>+1: (1, 2) (2, 3) (3, 3) </a:t>
            </a:r>
            <a:endParaRPr lang="zh-CN" altLang="en-US" sz="2400" dirty="0"/>
          </a:p>
          <a:p>
            <a:r>
              <a:rPr lang="en-US" altLang="zh-CN" sz="2400" b="1" dirty="0"/>
              <a:t>-1: (2, 1) (3, 2)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4503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C9523-4BAC-44E2-9634-60AC30A5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关于考试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EE04F-76A0-465C-A18D-FEA3227F8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/>
              <a:t> </a:t>
            </a:r>
            <a:r>
              <a:rPr lang="zh-CN" altLang="en-US" b="1" dirty="0"/>
              <a:t>正误判断（</a:t>
            </a:r>
            <a:r>
              <a:rPr lang="en-US" altLang="zh-CN" b="1" dirty="0"/>
              <a:t>16</a:t>
            </a:r>
            <a:r>
              <a:rPr lang="zh-CN" altLang="en-US" b="1" dirty="0"/>
              <a:t>题，</a:t>
            </a:r>
            <a:r>
              <a:rPr lang="en-US" altLang="zh-CN" b="1" dirty="0"/>
              <a:t>2</a:t>
            </a:r>
            <a:r>
              <a:rPr lang="zh-CN" altLang="en-US" b="1" dirty="0"/>
              <a:t>分</a:t>
            </a:r>
            <a:r>
              <a:rPr lang="en-US" altLang="zh-CN" b="1" dirty="0"/>
              <a:t>/</a:t>
            </a:r>
            <a:r>
              <a:rPr lang="zh-CN" altLang="en-US" b="1" dirty="0"/>
              <a:t>题，共</a:t>
            </a:r>
            <a:r>
              <a:rPr lang="en-US" altLang="zh-CN" b="1" dirty="0"/>
              <a:t>32</a:t>
            </a:r>
            <a:r>
              <a:rPr lang="zh-CN" altLang="en-US" b="1" dirty="0"/>
              <a:t>分）</a:t>
            </a:r>
            <a:endParaRPr lang="en-US" altLang="zh-CN" b="1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/>
              <a:t>单选题（</a:t>
            </a:r>
            <a:r>
              <a:rPr lang="en-US" altLang="zh-CN" b="1" dirty="0"/>
              <a:t> 8</a:t>
            </a:r>
            <a:r>
              <a:rPr lang="zh-CN" altLang="en-US" b="1" dirty="0"/>
              <a:t>题，</a:t>
            </a:r>
            <a:r>
              <a:rPr lang="en-US" altLang="zh-CN" b="1" dirty="0"/>
              <a:t>3</a:t>
            </a:r>
            <a:r>
              <a:rPr lang="zh-CN" altLang="en-US" b="1" dirty="0"/>
              <a:t>分</a:t>
            </a:r>
            <a:r>
              <a:rPr lang="en-US" altLang="zh-CN" b="1" dirty="0"/>
              <a:t>/</a:t>
            </a:r>
            <a:r>
              <a:rPr lang="zh-CN" altLang="en-US" b="1" dirty="0"/>
              <a:t>题，共</a:t>
            </a:r>
            <a:r>
              <a:rPr lang="en-US" altLang="zh-CN" b="1" dirty="0"/>
              <a:t>24</a:t>
            </a:r>
            <a:r>
              <a:rPr lang="zh-CN" altLang="en-US" b="1" dirty="0"/>
              <a:t>分）</a:t>
            </a:r>
            <a:endParaRPr lang="en-US" altLang="zh-CN" b="1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/>
              <a:t>综合题（</a:t>
            </a:r>
            <a:r>
              <a:rPr lang="en-US" altLang="zh-CN" b="1" dirty="0"/>
              <a:t>1</a:t>
            </a:r>
            <a:r>
              <a:rPr lang="zh-CN" altLang="en-US" b="1" dirty="0"/>
              <a:t>题</a:t>
            </a:r>
            <a:r>
              <a:rPr lang="en-US" altLang="zh-CN" b="1" dirty="0"/>
              <a:t>6</a:t>
            </a:r>
            <a:r>
              <a:rPr lang="zh-CN" altLang="en-US" b="1" dirty="0"/>
              <a:t>分，</a:t>
            </a:r>
            <a:r>
              <a:rPr lang="en-US" altLang="zh-CN" b="1" dirty="0"/>
              <a:t>2</a:t>
            </a:r>
            <a:r>
              <a:rPr lang="zh-CN" altLang="en-US" b="1" dirty="0"/>
              <a:t>题</a:t>
            </a:r>
            <a:r>
              <a:rPr lang="en-US" altLang="zh-CN" b="1" dirty="0"/>
              <a:t>8</a:t>
            </a:r>
            <a:r>
              <a:rPr lang="zh-CN" altLang="en-US" b="1" dirty="0"/>
              <a:t>分，</a:t>
            </a:r>
            <a:endParaRPr lang="en-US" altLang="zh-CN" b="1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b="1" dirty="0"/>
              <a:t>                      3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、</a:t>
            </a:r>
            <a:r>
              <a:rPr lang="en-US" altLang="zh-CN" b="1" dirty="0"/>
              <a:t>5</a:t>
            </a:r>
            <a:r>
              <a:rPr lang="zh-CN" altLang="en-US" b="1" dirty="0"/>
              <a:t>题 </a:t>
            </a:r>
            <a:r>
              <a:rPr lang="en-US" altLang="zh-CN" b="1" dirty="0"/>
              <a:t>10</a:t>
            </a:r>
            <a:r>
              <a:rPr lang="zh-CN" altLang="en-US" b="1" dirty="0"/>
              <a:t>分</a:t>
            </a:r>
            <a:r>
              <a:rPr lang="en-US" altLang="zh-CN" b="1" dirty="0"/>
              <a:t>/</a:t>
            </a:r>
            <a:r>
              <a:rPr lang="zh-CN" altLang="en-US" b="1" dirty="0"/>
              <a:t>题，共</a:t>
            </a:r>
            <a:r>
              <a:rPr lang="en-US" altLang="zh-CN" b="1" dirty="0"/>
              <a:t>44</a:t>
            </a:r>
            <a:r>
              <a:rPr lang="zh-CN" altLang="en-US" b="1" dirty="0"/>
              <a:t>分）</a:t>
            </a:r>
          </a:p>
        </p:txBody>
      </p:sp>
    </p:spTree>
    <p:extLst>
      <p:ext uri="{BB962C8B-B14F-4D97-AF65-F5344CB8AC3E}">
        <p14:creationId xmlns:p14="http://schemas.microsoft.com/office/powerpoint/2010/main" val="21265125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61248" y="933061"/>
            <a:ext cx="8761454" cy="544826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spcBef>
                <a:spcPts val="1200"/>
              </a:spcBef>
              <a:buSzTx/>
              <a:buFont typeface="Wingdings" panose="05000000000000000000" pitchFamily="2" charset="2"/>
              <a:buChar char="v"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平时成绩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(20%)+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实验成绩（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30%)+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期末成绩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闭卷笔试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50%)</a:t>
            </a:r>
          </a:p>
          <a:p>
            <a:pPr>
              <a:lnSpc>
                <a:spcPct val="200000"/>
              </a:lnSpc>
              <a:spcBef>
                <a:spcPts val="1200"/>
              </a:spcBef>
              <a:buSzTx/>
              <a:buFont typeface="Wingdings" panose="05000000000000000000" pitchFamily="2" charset="2"/>
              <a:buChar char="v"/>
            </a:pPr>
            <a:r>
              <a:rPr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期末考试时间：</a:t>
            </a:r>
            <a:endParaRPr lang="en-US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marL="685800" lvl="2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周周二（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日）晚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19:00-21:00</a:t>
            </a:r>
            <a:endParaRPr lang="en-US" altLang="zh-CN" sz="3200" b="1" dirty="0">
              <a:solidFill>
                <a:srgbClr val="0037A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286988F-29EB-49DE-A453-AF3C4315C06B}" type="slidenum">
              <a:rPr kumimoji="0" lang="en-US" altLang="zh-CN" sz="1200">
                <a:solidFill>
                  <a:srgbClr val="045C75"/>
                </a:solidFill>
              </a:rPr>
              <a:pPr eaLnBrk="1" hangingPunct="1"/>
              <a:t>76</a:t>
            </a:fld>
            <a:endParaRPr kumimoji="0" lang="en-US" altLang="zh-CN" sz="1200" dirty="0">
              <a:solidFill>
                <a:srgbClr val="045C75"/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1691680" y="0"/>
            <a:ext cx="533220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4000" b="1" spc="-5" dirty="0">
                <a:solidFill>
                  <a:srgbClr val="0000FF"/>
                </a:solidFill>
              </a:rPr>
              <a:t>考核方式</a:t>
            </a:r>
            <a:endParaRPr sz="4000" b="1" spc="-5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3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557213" indent="-214313" eaLnBrk="0" hangingPunct="0">
              <a:defRPr sz="3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857250" indent="-171450" eaLnBrk="0" hangingPunct="0">
              <a:defRPr sz="3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200150" indent="-171450" eaLnBrk="0" hangingPunct="0">
              <a:defRPr sz="3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1543050" indent="-171450" eaLnBrk="0" hangingPunct="0">
              <a:defRPr sz="3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18859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2288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25717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2914650" indent="-17145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eaLnBrk="1" hangingPunct="1">
              <a:defRPr/>
            </a:pPr>
            <a:fld id="{A4E2E035-EEDA-4A2E-B949-EF5B0F0F6294}" type="slidenum">
              <a:rPr lang="zh-CN" altLang="en-US" sz="900" b="0">
                <a:solidFill>
                  <a:srgbClr val="898989"/>
                </a:solidFill>
                <a:ea typeface="黑体" panose="02010609060101010101" pitchFamily="49" charset="-122"/>
              </a:rPr>
              <a:pPr eaLnBrk="1" hangingPunct="1">
                <a:defRPr/>
              </a:pPr>
              <a:t>8</a:t>
            </a:fld>
            <a:endParaRPr lang="en-US" altLang="zh-CN" sz="900" b="0">
              <a:solidFill>
                <a:srgbClr val="898989"/>
              </a:solidFill>
              <a:ea typeface="黑体" panose="02010609060101010101" pitchFamily="49" charset="-122"/>
            </a:endParaRPr>
          </a:p>
        </p:txBody>
      </p:sp>
      <p:sp>
        <p:nvSpPr>
          <p:cNvPr id="122884" name="矩形 2"/>
          <p:cNvSpPr>
            <a:spLocks noChangeArrowheads="1"/>
          </p:cNvSpPr>
          <p:nvPr/>
        </p:nvSpPr>
        <p:spPr bwMode="auto">
          <a:xfrm>
            <a:off x="236393" y="945520"/>
            <a:ext cx="8324850" cy="503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FangSong_GB2312"/>
                <a:ea typeface="FangSong_GB2312"/>
                <a:cs typeface="FangSong_GB2312"/>
              </a:rPr>
              <a:t>剪枝方法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FangSong_GB2312"/>
                <a:cs typeface="FangSong_GB2312"/>
              </a:rPr>
              <a:t>    (1) MAX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节点（或节点）的</a:t>
            </a: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α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值为当前子节点的最大倒推值；</a:t>
            </a:r>
            <a:endParaRPr lang="en-US" altLang="zh-CN" b="1" dirty="0">
              <a:solidFill>
                <a:srgbClr val="0000CC"/>
              </a:solidFill>
              <a:latin typeface="FangSong_GB2312"/>
              <a:ea typeface="FangSong_GB2312"/>
              <a:cs typeface="FangSong_GB231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        </a:t>
            </a:r>
            <a:r>
              <a:rPr lang="en-US" altLang="zh-CN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α=</a:t>
            </a:r>
            <a:r>
              <a:rPr lang="zh-CN" altLang="en-US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到目前为止路径上发现的</a:t>
            </a:r>
            <a:r>
              <a:rPr lang="en-US" altLang="zh-CN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MAX</a:t>
            </a:r>
            <a:r>
              <a:rPr lang="zh-CN" altLang="en-US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的最佳（极大值）选择</a:t>
            </a:r>
            <a:endParaRPr lang="en-US" altLang="zh-CN" b="1" dirty="0">
              <a:solidFill>
                <a:srgbClr val="FF0000"/>
              </a:solidFill>
              <a:latin typeface="FangSong_GB2312"/>
              <a:ea typeface="FangSong_GB2312"/>
              <a:cs typeface="FangSong_GB231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FangSong_GB2312"/>
                <a:cs typeface="FangSong_GB2312"/>
              </a:rPr>
              <a:t>    (2) MIN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节点（与节点）的</a:t>
            </a: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β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值为当前子节点的最小倒推值；</a:t>
            </a:r>
            <a:endParaRPr lang="en-US" altLang="zh-CN" b="1" dirty="0">
              <a:solidFill>
                <a:srgbClr val="0000CC"/>
              </a:solidFill>
              <a:latin typeface="FangSong_GB2312"/>
              <a:ea typeface="FangSong_GB2312"/>
              <a:cs typeface="FangSong_GB231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        </a:t>
            </a:r>
            <a:r>
              <a:rPr lang="en-US" altLang="zh-CN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β=</a:t>
            </a:r>
            <a:r>
              <a:rPr lang="zh-CN" altLang="en-US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到目前为止路径上发现的</a:t>
            </a:r>
            <a:r>
              <a:rPr lang="en-US" altLang="zh-CN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MIN</a:t>
            </a:r>
            <a:r>
              <a:rPr lang="zh-CN" altLang="en-US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的最佳（极小值）选择</a:t>
            </a:r>
            <a:endParaRPr lang="zh-CN" altLang="en-US" b="1" dirty="0">
              <a:solidFill>
                <a:srgbClr val="0000CC"/>
              </a:solidFill>
              <a:latin typeface="FangSong_GB2312"/>
              <a:ea typeface="FangSong_GB2312"/>
              <a:cs typeface="FangSong_GB231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FangSong_GB2312"/>
                <a:cs typeface="FangSong_GB2312"/>
              </a:rPr>
              <a:t>    (3) </a:t>
            </a: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α</a:t>
            </a: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FangSong_GB2312"/>
                <a:cs typeface="FangSong_GB2312"/>
              </a:rPr>
              <a:t>-</a:t>
            </a: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β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剪枝的规则如下：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630031"/>
                </a:solidFill>
                <a:latin typeface="FangSong_GB2312"/>
                <a:ea typeface="FangSong_GB2312"/>
                <a:cs typeface="FangSong_GB2312"/>
              </a:rPr>
              <a:t>  </a:t>
            </a:r>
            <a:r>
              <a:rPr lang="el-GR" altLang="zh-CN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α</a:t>
            </a:r>
            <a:r>
              <a:rPr lang="zh-CN" altLang="en-US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剪枝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       任何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FangSong_GB2312"/>
                <a:cs typeface="FangSong_GB2312"/>
              </a:rPr>
              <a:t>MAX</a:t>
            </a:r>
            <a:r>
              <a:rPr lang="zh-CN" altLang="en-US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节点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FangSong_GB2312"/>
                <a:cs typeface="FangSong_GB2312"/>
              </a:rPr>
              <a:t>n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的</a:t>
            </a: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α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值大于或等于它先辈节点的</a:t>
            </a: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β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值，则</a:t>
            </a: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FangSong_GB2312"/>
                <a:cs typeface="FangSong_GB2312"/>
              </a:rPr>
              <a:t>n 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以下的分枝可停止搜索，并令节点</a:t>
            </a: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FangSong_GB2312"/>
                <a:cs typeface="FangSong_GB2312"/>
              </a:rPr>
              <a:t>n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的倒推值为</a:t>
            </a: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α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。这种剪枝称为</a:t>
            </a:r>
            <a:r>
              <a:rPr lang="el-GR" altLang="zh-CN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α</a:t>
            </a:r>
            <a:r>
              <a:rPr lang="zh-CN" altLang="en-US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剪枝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630031"/>
                </a:solidFill>
                <a:latin typeface="FangSong_GB2312"/>
                <a:ea typeface="FangSong_GB2312"/>
                <a:cs typeface="FangSong_GB2312"/>
              </a:rPr>
              <a:t>  </a:t>
            </a:r>
            <a:r>
              <a:rPr lang="el-GR" altLang="zh-CN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β</a:t>
            </a:r>
            <a:r>
              <a:rPr lang="zh-CN" altLang="en-US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剪枝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       任何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FangSong_GB2312"/>
                <a:cs typeface="FangSong_GB2312"/>
              </a:rPr>
              <a:t>MIN</a:t>
            </a:r>
            <a:r>
              <a:rPr lang="zh-CN" altLang="en-US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节点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FangSong_GB2312"/>
                <a:cs typeface="FangSong_GB2312"/>
              </a:rPr>
              <a:t>n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的</a:t>
            </a: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β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值小于或等于它先辈节点的</a:t>
            </a: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α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值，则</a:t>
            </a: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FangSong_GB2312"/>
                <a:cs typeface="FangSong_GB2312"/>
              </a:rPr>
              <a:t>n 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以下的分枝可停止搜索，并令节点</a:t>
            </a:r>
            <a:r>
              <a:rPr lang="en-US" altLang="zh-CN" b="1" dirty="0">
                <a:solidFill>
                  <a:srgbClr val="0000CC"/>
                </a:solidFill>
                <a:latin typeface="Times New Roman" pitchFamily="18" charset="0"/>
                <a:ea typeface="FangSong_GB2312"/>
                <a:cs typeface="FangSong_GB2312"/>
              </a:rPr>
              <a:t>n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的倒推值为</a:t>
            </a:r>
            <a:r>
              <a:rPr lang="en-US" altLang="zh-CN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β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。这种剪枝称为</a:t>
            </a:r>
            <a:r>
              <a:rPr lang="el-GR" altLang="zh-CN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β</a:t>
            </a:r>
            <a:r>
              <a:rPr lang="zh-CN" altLang="en-US" b="1" dirty="0">
                <a:solidFill>
                  <a:srgbClr val="FF0000"/>
                </a:solidFill>
                <a:latin typeface="FangSong_GB2312"/>
                <a:ea typeface="FangSong_GB2312"/>
                <a:cs typeface="FangSong_GB2312"/>
              </a:rPr>
              <a:t>剪枝</a:t>
            </a:r>
            <a:r>
              <a:rPr lang="zh-CN" altLang="en-US" b="1" dirty="0">
                <a:solidFill>
                  <a:srgbClr val="0000CC"/>
                </a:solidFill>
                <a:latin typeface="FangSong_GB2312"/>
                <a:ea typeface="FangSong_GB2312"/>
                <a:cs typeface="FangSong_GB2312"/>
              </a:rPr>
              <a:t>。</a:t>
            </a:r>
            <a:endParaRPr lang="zh-CN" altLang="en-US" sz="1350" b="1" dirty="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67941" y="1181338"/>
            <a:ext cx="534121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350" b="1" dirty="0">
                <a:latin typeface="Calibri" pitchFamily="34" charset="0"/>
              </a:rPr>
              <a:t>MAX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67941" y="1799273"/>
            <a:ext cx="495649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350" b="1" dirty="0">
                <a:latin typeface="Calibri" pitchFamily="34" charset="0"/>
              </a:rPr>
              <a:t>MIN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667941" y="2838688"/>
            <a:ext cx="534121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350" b="1">
                <a:latin typeface="Calibri" pitchFamily="34" charset="0"/>
              </a:rPr>
              <a:t>MAX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667941" y="3410188"/>
            <a:ext cx="495649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350" b="1">
                <a:latin typeface="Calibri" pitchFamily="34" charset="0"/>
              </a:rPr>
              <a:t>MIN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 flipV="1">
            <a:off x="7806178" y="1867756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68580" anchor="ctr"/>
          <a:lstStyle/>
          <a:p>
            <a:pPr algn="ctr"/>
            <a:r>
              <a:rPr lang="en-US" sz="1200" b="1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m</a:t>
            </a:r>
            <a:endParaRPr lang="en-US" sz="1200" b="1" i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11" name="AutoShape 9"/>
          <p:cNvCxnSpPr>
            <a:cxnSpLocks noChangeShapeType="1"/>
            <a:stCxn id="14" idx="3"/>
            <a:endCxn id="10" idx="3"/>
          </p:cNvCxnSpPr>
          <p:nvPr/>
        </p:nvCxnSpPr>
        <p:spPr bwMode="auto">
          <a:xfrm flipH="1">
            <a:off x="7947863" y="1467706"/>
            <a:ext cx="572690" cy="4000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549128" y="2850022"/>
            <a:ext cx="28575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200" b="1">
              <a:latin typeface="Calibri" pitchFamily="34" charset="0"/>
            </a:endParaRPr>
          </a:p>
        </p:txBody>
      </p:sp>
      <p:cxnSp>
        <p:nvCxnSpPr>
          <p:cNvPr id="13" name="AutoShape 11"/>
          <p:cNvCxnSpPr>
            <a:cxnSpLocks noChangeShapeType="1"/>
            <a:stCxn id="10" idx="0"/>
          </p:cNvCxnSpPr>
          <p:nvPr/>
        </p:nvCxnSpPr>
        <p:spPr bwMode="auto">
          <a:xfrm>
            <a:off x="7949053" y="2096356"/>
            <a:ext cx="258366" cy="2857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8377678" y="1239106"/>
            <a:ext cx="28575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>
              <a:latin typeface="Calibri" pitchFamily="34" charset="0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6948928" y="2153506"/>
            <a:ext cx="0" cy="62865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 sz="1350" b="1">
              <a:latin typeface="Calibri" pitchFamily="34" charset="0"/>
            </a:endParaRP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 flipV="1">
            <a:off x="8834878" y="3467956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68580" anchor="ctr"/>
          <a:lstStyle/>
          <a:p>
            <a:pPr algn="ctr"/>
            <a:r>
              <a:rPr lang="en-US" sz="1200" b="1" i="1" dirty="0">
                <a:latin typeface="Calibri" pitchFamily="34" charset="0"/>
              </a:rPr>
              <a:t>n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17" name="AutoShape 15"/>
          <p:cNvCxnSpPr>
            <a:cxnSpLocks noChangeShapeType="1"/>
            <a:stCxn id="12" idx="3"/>
            <a:endCxn id="16" idx="3"/>
          </p:cNvCxnSpPr>
          <p:nvPr/>
        </p:nvCxnSpPr>
        <p:spPr bwMode="auto">
          <a:xfrm rot="16200000" flipH="1">
            <a:off x="8640211" y="3130414"/>
            <a:ext cx="389334" cy="2857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6"/>
          <p:cNvCxnSpPr>
            <a:cxnSpLocks noChangeShapeType="1"/>
            <a:stCxn id="10" idx="0"/>
          </p:cNvCxnSpPr>
          <p:nvPr/>
        </p:nvCxnSpPr>
        <p:spPr bwMode="auto">
          <a:xfrm flipH="1">
            <a:off x="7693069" y="2096356"/>
            <a:ext cx="255984" cy="2857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Freeform 17"/>
          <p:cNvSpPr>
            <a:spLocks/>
          </p:cNvSpPr>
          <p:nvPr/>
        </p:nvSpPr>
        <p:spPr bwMode="auto">
          <a:xfrm>
            <a:off x="8472928" y="1467706"/>
            <a:ext cx="333375" cy="13716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350" b="1">
              <a:latin typeface="Calibri" pitchFamily="34" charset="0"/>
            </a:endParaRPr>
          </a:p>
        </p:txBody>
      </p:sp>
      <p:cxnSp>
        <p:nvCxnSpPr>
          <p:cNvPr id="20" name="AutoShape 18"/>
          <p:cNvCxnSpPr>
            <a:cxnSpLocks noChangeShapeType="1"/>
            <a:stCxn id="12" idx="3"/>
          </p:cNvCxnSpPr>
          <p:nvPr/>
        </p:nvCxnSpPr>
        <p:spPr bwMode="auto">
          <a:xfrm flipH="1">
            <a:off x="8434828" y="3078622"/>
            <a:ext cx="257175" cy="38933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19"/>
          <p:cNvCxnSpPr>
            <a:cxnSpLocks noChangeShapeType="1"/>
            <a:endCxn id="14" idx="0"/>
          </p:cNvCxnSpPr>
          <p:nvPr/>
        </p:nvCxnSpPr>
        <p:spPr bwMode="auto">
          <a:xfrm flipH="1">
            <a:off x="8520553" y="896206"/>
            <a:ext cx="314325" cy="3429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5"/>
          <p:cNvCxnSpPr>
            <a:cxnSpLocks noChangeShapeType="1"/>
            <a:stCxn id="16" idx="0"/>
          </p:cNvCxnSpPr>
          <p:nvPr/>
        </p:nvCxnSpPr>
        <p:spPr bwMode="auto">
          <a:xfrm rot="16200000" flipH="1">
            <a:off x="8963465" y="3710843"/>
            <a:ext cx="171450" cy="1428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18"/>
          <p:cNvCxnSpPr>
            <a:cxnSpLocks noChangeShapeType="1"/>
            <a:stCxn id="16" idx="0"/>
          </p:cNvCxnSpPr>
          <p:nvPr/>
        </p:nvCxnSpPr>
        <p:spPr bwMode="auto">
          <a:xfrm rot="5400000">
            <a:off x="8669381" y="3777519"/>
            <a:ext cx="389335" cy="22740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" name="AutoShape 15"/>
          <p:cNvCxnSpPr>
            <a:cxnSpLocks noChangeShapeType="1"/>
            <a:stCxn id="16" idx="0"/>
          </p:cNvCxnSpPr>
          <p:nvPr/>
        </p:nvCxnSpPr>
        <p:spPr bwMode="auto">
          <a:xfrm rot="16200000" flipH="1">
            <a:off x="8820590" y="3853718"/>
            <a:ext cx="342900" cy="28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143" y="4234009"/>
            <a:ext cx="2648682" cy="91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AC919A3E-5852-4027-A790-ED1C8F963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4963" y="0"/>
            <a:ext cx="7886700" cy="994172"/>
          </a:xfrm>
        </p:spPr>
        <p:txBody>
          <a:bodyPr/>
          <a:lstStyle/>
          <a:p>
            <a:r>
              <a:rPr lang="el-GR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α-β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剪枝</a:t>
            </a:r>
          </a:p>
        </p:txBody>
      </p:sp>
    </p:spTree>
  </p:cSld>
  <p:clrMapOvr>
    <a:masterClrMapping/>
  </p:clrMapOvr>
  <p:transition spd="slow" advTm="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84963" y="0"/>
            <a:ext cx="7886700" cy="994172"/>
          </a:xfrm>
        </p:spPr>
        <p:txBody>
          <a:bodyPr/>
          <a:lstStyle/>
          <a:p>
            <a:r>
              <a:rPr lang="el-GR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α-β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剪枝</a:t>
            </a:r>
          </a:p>
        </p:txBody>
      </p:sp>
      <p:sp>
        <p:nvSpPr>
          <p:cNvPr id="124931" name="AutoShape 4"/>
          <p:cNvSpPr>
            <a:spLocks noChangeArrowheads="1"/>
          </p:cNvSpPr>
          <p:nvPr/>
        </p:nvSpPr>
        <p:spPr bwMode="auto">
          <a:xfrm>
            <a:off x="4270772" y="2514600"/>
            <a:ext cx="381000" cy="2286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 sz="1350" b="1">
              <a:ea typeface="宋体" pitchFamily="2" charset="-122"/>
            </a:endParaRP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981200" y="3681412"/>
            <a:ext cx="381000" cy="890588"/>
            <a:chOff x="1981200" y="3765550"/>
            <a:chExt cx="381000" cy="1187450"/>
          </a:xfrm>
        </p:grpSpPr>
        <p:cxnSp>
          <p:nvCxnSpPr>
            <p:cNvPr id="124971" name="AutoShape 13"/>
            <p:cNvCxnSpPr>
              <a:cxnSpLocks noChangeShapeType="1"/>
              <a:stCxn id="124963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4972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350" b="1">
                  <a:ea typeface="宋体" pitchFamily="2" charset="-122"/>
                </a:rPr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172891" y="3681412"/>
            <a:ext cx="951309" cy="890588"/>
            <a:chOff x="2173288" y="3765550"/>
            <a:chExt cx="950912" cy="1187450"/>
          </a:xfrm>
        </p:grpSpPr>
        <p:cxnSp>
          <p:nvCxnSpPr>
            <p:cNvPr id="124969" name="AutoShape 17"/>
            <p:cNvCxnSpPr>
              <a:cxnSpLocks noChangeShapeType="1"/>
              <a:stCxn id="124963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4970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350" b="1">
                  <a:ea typeface="宋体" pitchFamily="2" charset="-122"/>
                </a:rPr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6553200" y="3681412"/>
            <a:ext cx="381000" cy="890588"/>
            <a:chOff x="6553200" y="3765550"/>
            <a:chExt cx="381000" cy="1187450"/>
          </a:xfrm>
        </p:grpSpPr>
        <p:cxnSp>
          <p:nvCxnSpPr>
            <p:cNvPr id="124967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4968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350" b="1">
                  <a:ea typeface="宋体" pitchFamily="2" charset="-122"/>
                </a:rPr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6744891" y="3681412"/>
            <a:ext cx="951309" cy="890588"/>
            <a:chOff x="6745288" y="3765550"/>
            <a:chExt cx="950912" cy="1187450"/>
          </a:xfrm>
        </p:grpSpPr>
        <p:cxnSp>
          <p:nvCxnSpPr>
            <p:cNvPr id="124965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4966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350" b="1"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1984772" y="2750994"/>
            <a:ext cx="2476500" cy="930419"/>
            <a:chOff x="1984375" y="2524991"/>
            <a:chExt cx="2476501" cy="1240559"/>
          </a:xfrm>
        </p:grpSpPr>
        <p:sp>
          <p:nvSpPr>
            <p:cNvPr id="124963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350" b="1">
                <a:ea typeface="宋体" pitchFamily="2" charset="-122"/>
              </a:endParaRPr>
            </a:p>
          </p:txBody>
        </p:sp>
        <p:cxnSp>
          <p:nvCxnSpPr>
            <p:cNvPr id="124964" name="AutoShape 7"/>
            <p:cNvCxnSpPr>
              <a:cxnSpLocks noChangeShapeType="1"/>
              <a:stCxn id="124931" idx="3"/>
              <a:endCxn id="124963" idx="3"/>
            </p:cNvCxnSpPr>
            <p:nvPr/>
          </p:nvCxnSpPr>
          <p:spPr bwMode="auto">
            <a:xfrm rot="5400000">
              <a:off x="2849996" y="1849870"/>
              <a:ext cx="935759" cy="228600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</p:cNvCxnSpPr>
          <p:nvPr/>
        </p:nvCxnSpPr>
        <p:spPr bwMode="auto">
          <a:xfrm flipH="1">
            <a:off x="1413273" y="3681413"/>
            <a:ext cx="759619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219200" y="4343400"/>
            <a:ext cx="38100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350" b="1">
                <a:ea typeface="宋体" pitchFamily="2" charset="-122"/>
              </a:rPr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4342805" y="2856905"/>
            <a:ext cx="228600" cy="11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24931" idx="3"/>
          </p:cNvCxnSpPr>
          <p:nvPr/>
        </p:nvCxnSpPr>
        <p:spPr bwMode="auto">
          <a:xfrm rot="16200000" flipH="1">
            <a:off x="4659512" y="2544961"/>
            <a:ext cx="171450" cy="56792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057996" y="3792736"/>
            <a:ext cx="228600" cy="119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</p:cNvCxnSpPr>
          <p:nvPr/>
        </p:nvCxnSpPr>
        <p:spPr bwMode="auto">
          <a:xfrm rot="16200000" flipH="1">
            <a:off x="2194918" y="3661767"/>
            <a:ext cx="147638" cy="18692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4270772" y="2751590"/>
            <a:ext cx="381000" cy="917917"/>
            <a:chOff x="4270375" y="2525786"/>
            <a:chExt cx="381000" cy="1223889"/>
          </a:xfrm>
        </p:grpSpPr>
        <p:sp>
          <p:nvSpPr>
            <p:cNvPr id="124961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350" b="1">
                <a:ea typeface="宋体" pitchFamily="2" charset="-122"/>
              </a:endParaRPr>
            </a:p>
          </p:txBody>
        </p:sp>
        <p:cxnSp>
          <p:nvCxnSpPr>
            <p:cNvPr id="124962" name="AutoShape 21"/>
            <p:cNvCxnSpPr>
              <a:cxnSpLocks noChangeShapeType="1"/>
              <a:stCxn id="124931" idx="3"/>
              <a:endCxn id="124961" idx="3"/>
            </p:cNvCxnSpPr>
            <p:nvPr/>
          </p:nvCxnSpPr>
          <p:spPr bwMode="auto">
            <a:xfrm rot="5400000">
              <a:off x="4000933" y="2985132"/>
              <a:ext cx="919884" cy="119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3505200" y="3679032"/>
            <a:ext cx="1143000" cy="892969"/>
            <a:chOff x="3505200" y="3762375"/>
            <a:chExt cx="1142999" cy="1190625"/>
          </a:xfrm>
        </p:grpSpPr>
        <p:cxnSp>
          <p:nvCxnSpPr>
            <p:cNvPr id="124957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4958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350" b="1">
                  <a:ea typeface="宋体" pitchFamily="2" charset="-122"/>
                </a:rPr>
                <a:t>2</a:t>
              </a:r>
            </a:p>
          </p:txBody>
        </p:sp>
        <p:cxnSp>
          <p:nvCxnSpPr>
            <p:cNvPr id="124959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4960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4461272" y="2750993"/>
            <a:ext cx="2476500" cy="930420"/>
            <a:chOff x="4460876" y="2524990"/>
            <a:chExt cx="2476499" cy="1240560"/>
          </a:xfrm>
        </p:grpSpPr>
        <p:sp>
          <p:nvSpPr>
            <p:cNvPr id="124955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350" b="1">
                <a:ea typeface="宋体" pitchFamily="2" charset="-122"/>
              </a:endParaRPr>
            </a:p>
          </p:txBody>
        </p:sp>
        <p:cxnSp>
          <p:nvCxnSpPr>
            <p:cNvPr id="124956" name="AutoShape 27"/>
            <p:cNvCxnSpPr>
              <a:cxnSpLocks noChangeShapeType="1"/>
              <a:stCxn id="124931" idx="3"/>
              <a:endCxn id="124955" idx="3"/>
            </p:cNvCxnSpPr>
            <p:nvPr/>
          </p:nvCxnSpPr>
          <p:spPr bwMode="auto">
            <a:xfrm rot="16200000" flipH="1">
              <a:off x="5135996" y="1849870"/>
              <a:ext cx="935759" cy="228599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5791200" y="3679032"/>
            <a:ext cx="1143000" cy="892969"/>
            <a:chOff x="5791200" y="3762375"/>
            <a:chExt cx="1142999" cy="1190625"/>
          </a:xfrm>
        </p:grpSpPr>
        <p:cxnSp>
          <p:nvCxnSpPr>
            <p:cNvPr id="124951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4952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350" b="1">
                  <a:ea typeface="宋体" pitchFamily="2" charset="-122"/>
                </a:rPr>
                <a:t>14</a:t>
              </a:r>
            </a:p>
          </p:txBody>
        </p:sp>
        <p:cxnSp>
          <p:nvCxnSpPr>
            <p:cNvPr id="124953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4954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413273" y="3314700"/>
            <a:ext cx="4155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 b="1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3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949304" y="3358753"/>
            <a:ext cx="4155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350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≤</a:t>
            </a:r>
            <a:r>
              <a:rPr lang="en-US" altLang="zh-CN" sz="1350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2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156723" y="3359944"/>
            <a:ext cx="41671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 b="1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2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3949304" y="2432447"/>
            <a:ext cx="4155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 b="1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t>3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5815" y="4640191"/>
            <a:ext cx="6507956" cy="132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3" grpId="0"/>
      <p:bldP spid="48" grpId="0"/>
      <p:bldP spid="49" grpId="0"/>
      <p:bldP spid="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60,&quot;width&quot;:890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  p(X=x_i,Y=y_j) &amp;=&amp; \frac{n_{ij}}{N} = \frac{n_{ij}}{c_i} \cdot&#10;    \frac{c_i}{N} \\&#10;    &amp;=&amp; p(Y=y_j|X=x_i) p(X=x_i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28"/>
  <p:tag name="PICTUREFILESIZE" val="847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  \lefteqn{p(X=x_i) = \frac{c_{i}}{N} = \frac{1}{N} \sum_{j=1}^{L} n_{ij}} \\ &#10; &amp; = &amp; \sum_{j=1}^L p(X=x_i, Y=y_j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4"/>
  <p:tag name="PICTUREFILESIZE" val="849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X) = \sum_Y p(X,Y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86"/>
  <p:tag name="PICTUREFILESIZE" val="345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X,Y) = p(Y|X) p(X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02"/>
  <p:tag name="PICTUREFILESIZE" val="334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   p(Y|X) = \frac{p(X|Y)p(Y)}{p(X)}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02"/>
  <p:tag name="PICTUREFILESIZE" val="499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X) = \sum_Y p(X|Y) p(Y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04"/>
  <p:tag name="PICTUREFILESIZE" val="401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 | z, y) = P(x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0"/>
  <p:tag name="PICTUREFILESIZE" val="1409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\forall x,y,z \,\,\, P(x,y|z) = P(x|z)P(y|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6"/>
  <p:tag name="PICTUREFILESIZE" val="1827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 | Z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80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5620</Words>
  <Application>Microsoft Office PowerPoint</Application>
  <PresentationFormat>全屏显示(4:3)</PresentationFormat>
  <Paragraphs>951</Paragraphs>
  <Slides>76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76</vt:i4>
      </vt:variant>
    </vt:vector>
  </HeadingPairs>
  <TitlesOfParts>
    <vt:vector size="100" baseType="lpstr">
      <vt:lpstr>Arial Unicode MS</vt:lpstr>
      <vt:lpstr>cmmi10</vt:lpstr>
      <vt:lpstr>MS Gothic</vt:lpstr>
      <vt:lpstr>MS PGothic</vt:lpstr>
      <vt:lpstr>Palatino</vt:lpstr>
      <vt:lpstr>等线</vt:lpstr>
      <vt:lpstr>等线</vt:lpstr>
      <vt:lpstr>等线 Light</vt:lpstr>
      <vt:lpstr>FangSong_GB2312</vt:lpstr>
      <vt:lpstr>FangSong_GB2312</vt:lpstr>
      <vt:lpstr>黑体</vt:lpstr>
      <vt:lpstr>楷体_GB2312</vt:lpstr>
      <vt:lpstr>宋体</vt:lpstr>
      <vt:lpstr>微软雅黑</vt:lpstr>
      <vt:lpstr>Arial</vt:lpstr>
      <vt:lpstr>Calibri</vt:lpstr>
      <vt:lpstr>Helvetica</vt:lpstr>
      <vt:lpstr>Symbol</vt:lpstr>
      <vt:lpstr>Times New Roman</vt:lpstr>
      <vt:lpstr>Wingdings</vt:lpstr>
      <vt:lpstr>Office 主题</vt:lpstr>
      <vt:lpstr>公式</vt:lpstr>
      <vt:lpstr>MathType 6.0 Equation</vt:lpstr>
      <vt:lpstr>Photo Editor Photo</vt:lpstr>
      <vt:lpstr>作业</vt:lpstr>
      <vt:lpstr>1.用5种搜索方法DFS、BFS、UCS、Greedy、A*分别求解从A到E的搜索路径(访问过的节点不再访问)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α-β剪枝</vt:lpstr>
      <vt:lpstr>α-β剪枝</vt:lpstr>
      <vt:lpstr>PowerPoint 演示文稿</vt:lpstr>
      <vt:lpstr>作业：用归结演绎推理的方法证明下列问题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Markov Decision Processes</vt:lpstr>
      <vt:lpstr>What is Markov about MDPs?</vt:lpstr>
      <vt:lpstr>MDP Search Trees</vt:lpstr>
      <vt:lpstr>Discounting(折扣)</vt:lpstr>
      <vt:lpstr>Discounting</vt:lpstr>
      <vt:lpstr>Stationary Preferences</vt:lpstr>
      <vt:lpstr>Quiz: Discounting</vt:lpstr>
      <vt:lpstr>Optimal Quantities</vt:lpstr>
      <vt:lpstr>Values of States</vt:lpstr>
      <vt:lpstr>Temporal Difference Learning(时序差分)</vt:lpstr>
      <vt:lpstr>Temporal Difference Learning</vt:lpstr>
      <vt:lpstr>Example: Temporal Difference Learning</vt:lpstr>
      <vt:lpstr>Problems with TD Value Learning</vt:lpstr>
      <vt:lpstr>Detour: Q-Value Iteration</vt:lpstr>
      <vt:lpstr>Q-Learning</vt:lpstr>
      <vt:lpstr>MDP问题</vt:lpstr>
      <vt:lpstr>参考答案</vt:lpstr>
      <vt:lpstr>参考答案</vt:lpstr>
      <vt:lpstr>概率论法则</vt:lpstr>
      <vt:lpstr>贝叶斯定理</vt:lpstr>
      <vt:lpstr>Conditional Independence</vt:lpstr>
      <vt:lpstr>Conditional Independence</vt:lpstr>
      <vt:lpstr>Graphical Model Notation</vt:lpstr>
      <vt:lpstr>PowerPoint 演示文稿</vt:lpstr>
      <vt:lpstr>PowerPoint 演示文稿</vt:lpstr>
      <vt:lpstr>PowerPoint 演示文稿</vt:lpstr>
      <vt:lpstr>Example: Alarm Network</vt:lpstr>
      <vt:lpstr>局部马尔可夫性质 </vt:lpstr>
      <vt:lpstr>三个变量的依赖关系示例</vt:lpstr>
      <vt:lpstr>条件独立</vt:lpstr>
      <vt:lpstr>作业1: 贝叶斯规则</vt:lpstr>
      <vt:lpstr>作业2: 朴素贝叶斯</vt:lpstr>
      <vt:lpstr>PowerPoint 演示文稿</vt:lpstr>
      <vt:lpstr>作业3:贝叶斯网络</vt:lpstr>
      <vt:lpstr>PowerPoint 演示文稿</vt:lpstr>
      <vt:lpstr>PowerPoint 演示文稿</vt:lpstr>
      <vt:lpstr>监督学习Supervised Learning </vt:lpstr>
      <vt:lpstr>Choosing an attribute: Information gain</vt:lpstr>
      <vt:lpstr>Information</vt:lpstr>
      <vt:lpstr>Information gain from splitting on an attribute</vt:lpstr>
      <vt:lpstr>Example</vt:lpstr>
      <vt:lpstr>Example</vt:lpstr>
      <vt:lpstr>Results for restaurant data</vt:lpstr>
      <vt:lpstr>作  业</vt:lpstr>
      <vt:lpstr>PowerPoint 演示文稿</vt:lpstr>
      <vt:lpstr>PowerPoint 演示文稿</vt:lpstr>
      <vt:lpstr>A few important points about learning</vt:lpstr>
      <vt:lpstr>Linear regression  = fitting a straight line/hyperplane</vt:lpstr>
      <vt:lpstr>Least squares: Minimizing squared error</vt:lpstr>
      <vt:lpstr>作  业</vt:lpstr>
      <vt:lpstr>PowerPoint 演示文稿</vt:lpstr>
      <vt:lpstr>作  业</vt:lpstr>
      <vt:lpstr>PowerPoint 演示文稿</vt:lpstr>
      <vt:lpstr>关于考试</vt:lpstr>
      <vt:lpstr>考核方式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ABC</dc:creator>
  <cp:lastModifiedBy>ABC</cp:lastModifiedBy>
  <cp:revision>105</cp:revision>
  <dcterms:created xsi:type="dcterms:W3CDTF">2021-10-25T03:17:00Z</dcterms:created>
  <dcterms:modified xsi:type="dcterms:W3CDTF">2021-12-14T10:51:17Z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75EB1C478D0748E69F594190104A0FF6</vt:lpwstr>
  </property>
  <property fmtid="{D5CDD505-2E9C-101B-9397-08002B2CF9AE}" pid="3" name="KSOProductBuildVer">
    <vt:lpwstr>2052-11.1.0.11045</vt:lpwstr>
  </property>
</Properties>
</file>